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424" r:id="rId4"/>
    <p:sldId id="368" r:id="rId5"/>
    <p:sldId id="369" r:id="rId6"/>
    <p:sldId id="372" r:id="rId7"/>
    <p:sldId id="388" r:id="rId8"/>
    <p:sldId id="378" r:id="rId9"/>
    <p:sldId id="376" r:id="rId10"/>
    <p:sldId id="379" r:id="rId11"/>
    <p:sldId id="385" r:id="rId12"/>
    <p:sldId id="383" r:id="rId13"/>
    <p:sldId id="386" r:id="rId14"/>
    <p:sldId id="408" r:id="rId15"/>
    <p:sldId id="419" r:id="rId16"/>
    <p:sldId id="402" r:id="rId17"/>
    <p:sldId id="394" r:id="rId18"/>
    <p:sldId id="395" r:id="rId19"/>
    <p:sldId id="396" r:id="rId20"/>
    <p:sldId id="420" r:id="rId21"/>
    <p:sldId id="397" r:id="rId22"/>
    <p:sldId id="398" r:id="rId23"/>
    <p:sldId id="399" r:id="rId24"/>
    <p:sldId id="400" r:id="rId25"/>
    <p:sldId id="401" r:id="rId26"/>
    <p:sldId id="417" r:id="rId27"/>
    <p:sldId id="404" r:id="rId28"/>
    <p:sldId id="425" r:id="rId29"/>
    <p:sldId id="427" r:id="rId30"/>
    <p:sldId id="426" r:id="rId31"/>
    <p:sldId id="384" r:id="rId32"/>
    <p:sldId id="373" r:id="rId33"/>
    <p:sldId id="380" r:id="rId34"/>
    <p:sldId id="389" r:id="rId35"/>
    <p:sldId id="390" r:id="rId36"/>
    <p:sldId id="392" r:id="rId37"/>
    <p:sldId id="374" r:id="rId38"/>
    <p:sldId id="375" r:id="rId39"/>
    <p:sldId id="421" r:id="rId40"/>
    <p:sldId id="423" r:id="rId4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9667" autoAdjust="0"/>
  </p:normalViewPr>
  <p:slideViewPr>
    <p:cSldViewPr>
      <p:cViewPr varScale="1">
        <p:scale>
          <a:sx n="65" d="100"/>
          <a:sy n="65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16BF6-7375-4727-982D-5065800E5C74}" type="doc">
      <dgm:prSet loTypeId="urn:microsoft.com/office/officeart/2005/8/layout/cycle7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9B4638D-9B50-4FA6-B8FB-29829824250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Homeowner</a:t>
          </a:r>
          <a:endParaRPr lang="en-US" dirty="0"/>
        </a:p>
      </dgm:t>
    </dgm:pt>
    <dgm:pt modelId="{F3A11456-FB18-44BE-8BA5-7CE23615E9B9}" type="parTrans" cxnId="{FA68376A-5059-4A0A-BD1C-9CD5B3FF4665}">
      <dgm:prSet/>
      <dgm:spPr/>
      <dgm:t>
        <a:bodyPr/>
        <a:lstStyle/>
        <a:p>
          <a:endParaRPr lang="en-US"/>
        </a:p>
      </dgm:t>
    </dgm:pt>
    <dgm:pt modelId="{07A06455-6C6A-4B39-9B95-DB9580069FC2}" type="sibTrans" cxnId="{FA68376A-5059-4A0A-BD1C-9CD5B3FF4665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72F9D5E6-0126-424D-B1A7-D1E982A76AE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F41E7C66-7007-4DBA-B7C9-75B85783087B}" type="parTrans" cxnId="{5648C17E-6B21-463A-A748-00591FEA25FC}">
      <dgm:prSet/>
      <dgm:spPr/>
      <dgm:t>
        <a:bodyPr/>
        <a:lstStyle/>
        <a:p>
          <a:endParaRPr lang="en-US"/>
        </a:p>
      </dgm:t>
    </dgm:pt>
    <dgm:pt modelId="{B3310DF0-DB2A-4D5E-BB6A-5A349B8845F6}" type="sibTrans" cxnId="{5648C17E-6B21-463A-A748-00591FEA25FC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C518C863-E4DD-446D-BA8E-87EE2F18B3C9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Installing Trade Ally</a:t>
          </a:r>
          <a:endParaRPr lang="en-US" dirty="0"/>
        </a:p>
      </dgm:t>
    </dgm:pt>
    <dgm:pt modelId="{C83C4082-5DA5-400A-A5FB-ACE3BEFB3713}" type="sibTrans" cxnId="{A662D967-2156-4FC8-A544-942BD911BBC4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1084C186-BCD4-46AC-99BD-8AF90C42BAE5}" type="parTrans" cxnId="{A662D967-2156-4FC8-A544-942BD911BBC4}">
      <dgm:prSet/>
      <dgm:spPr/>
      <dgm:t>
        <a:bodyPr/>
        <a:lstStyle/>
        <a:p>
          <a:endParaRPr lang="en-US"/>
        </a:p>
      </dgm:t>
    </dgm:pt>
    <dgm:pt modelId="{EC176462-3B3A-4D7E-AF06-63CCFA728875}" type="pres">
      <dgm:prSet presAssocID="{86616BF6-7375-4727-982D-5065800E5C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D1ABA-C4B8-4691-BCE8-7CAEA14CDE69}" type="pres">
      <dgm:prSet presAssocID="{59B4638D-9B50-4FA6-B8FB-2982982425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DA287-3E55-4887-BA18-280846D8722D}" type="pres">
      <dgm:prSet presAssocID="{07A06455-6C6A-4B39-9B95-DB9580069F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C12B1D-86AD-43B4-B379-AF6C4B0A536B}" type="pres">
      <dgm:prSet presAssocID="{07A06455-6C6A-4B39-9B95-DB9580069F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8BD242-DC6A-4BB9-9BB0-9EB3C7C23979}" type="pres">
      <dgm:prSet presAssocID="{C518C863-E4DD-446D-BA8E-87EE2F18B3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8CF99-AFBF-44C5-95B1-466B28D2DB8F}" type="pres">
      <dgm:prSet presAssocID="{C83C4082-5DA5-400A-A5FB-ACE3BEFB371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941BA30-D724-4025-8B50-FD18B89A931A}" type="pres">
      <dgm:prSet presAssocID="{C83C4082-5DA5-400A-A5FB-ACE3BEFB371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54F7769-806C-4403-9C42-B1CD07B5BEE5}" type="pres">
      <dgm:prSet presAssocID="{72F9D5E6-0126-424D-B1A7-D1E982A76A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230F-948C-44E3-8CB0-BBE672A4883C}" type="pres">
      <dgm:prSet presAssocID="{B3310DF0-DB2A-4D5E-BB6A-5A349B8845F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B7FB0F1-947F-4358-A335-C30CC4EC26E3}" type="pres">
      <dgm:prSet presAssocID="{B3310DF0-DB2A-4D5E-BB6A-5A349B8845F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662D967-2156-4FC8-A544-942BD911BBC4}" srcId="{86616BF6-7375-4727-982D-5065800E5C74}" destId="{C518C863-E4DD-446D-BA8E-87EE2F18B3C9}" srcOrd="1" destOrd="0" parTransId="{1084C186-BCD4-46AC-99BD-8AF90C42BAE5}" sibTransId="{C83C4082-5DA5-400A-A5FB-ACE3BEFB3713}"/>
    <dgm:cxn modelId="{6D6D2343-B343-48C0-892E-5A067FB95E0E}" type="presOf" srcId="{07A06455-6C6A-4B39-9B95-DB9580069FC2}" destId="{6DC12B1D-86AD-43B4-B379-AF6C4B0A536B}" srcOrd="1" destOrd="0" presId="urn:microsoft.com/office/officeart/2005/8/layout/cycle7"/>
    <dgm:cxn modelId="{563209D8-1E2B-4596-B694-0814F06759E1}" type="presOf" srcId="{C83C4082-5DA5-400A-A5FB-ACE3BEFB3713}" destId="{4768CF99-AFBF-44C5-95B1-466B28D2DB8F}" srcOrd="0" destOrd="0" presId="urn:microsoft.com/office/officeart/2005/8/layout/cycle7"/>
    <dgm:cxn modelId="{1C8E9790-8FA2-41D9-B271-3F0F74057767}" type="presOf" srcId="{B3310DF0-DB2A-4D5E-BB6A-5A349B8845F6}" destId="{4B7FB0F1-947F-4358-A335-C30CC4EC26E3}" srcOrd="1" destOrd="0" presId="urn:microsoft.com/office/officeart/2005/8/layout/cycle7"/>
    <dgm:cxn modelId="{18539FA4-62BB-40F0-B50E-EC6B76D2751C}" type="presOf" srcId="{07A06455-6C6A-4B39-9B95-DB9580069FC2}" destId="{86BDA287-3E55-4887-BA18-280846D8722D}" srcOrd="0" destOrd="0" presId="urn:microsoft.com/office/officeart/2005/8/layout/cycle7"/>
    <dgm:cxn modelId="{514A52B4-3801-4244-98CD-1729A4493C98}" type="presOf" srcId="{72F9D5E6-0126-424D-B1A7-D1E982A76AEB}" destId="{854F7769-806C-4403-9C42-B1CD07B5BEE5}" srcOrd="0" destOrd="0" presId="urn:microsoft.com/office/officeart/2005/8/layout/cycle7"/>
    <dgm:cxn modelId="{0BD626CE-7D0E-4EBB-96E1-28DE258BFEE7}" type="presOf" srcId="{59B4638D-9B50-4FA6-B8FB-29829824250A}" destId="{EF1D1ABA-C4B8-4691-BCE8-7CAEA14CDE69}" srcOrd="0" destOrd="0" presId="urn:microsoft.com/office/officeart/2005/8/layout/cycle7"/>
    <dgm:cxn modelId="{7805701E-A3A6-4BB0-AC1E-3593ED44601C}" type="presOf" srcId="{C83C4082-5DA5-400A-A5FB-ACE3BEFB3713}" destId="{D941BA30-D724-4025-8B50-FD18B89A931A}" srcOrd="1" destOrd="0" presId="urn:microsoft.com/office/officeart/2005/8/layout/cycle7"/>
    <dgm:cxn modelId="{F681D9BC-8B59-4908-A294-8CBD1C649799}" type="presOf" srcId="{B3310DF0-DB2A-4D5E-BB6A-5A349B8845F6}" destId="{E05C230F-948C-44E3-8CB0-BBE672A4883C}" srcOrd="0" destOrd="0" presId="urn:microsoft.com/office/officeart/2005/8/layout/cycle7"/>
    <dgm:cxn modelId="{5648C17E-6B21-463A-A748-00591FEA25FC}" srcId="{86616BF6-7375-4727-982D-5065800E5C74}" destId="{72F9D5E6-0126-424D-B1A7-D1E982A76AEB}" srcOrd="2" destOrd="0" parTransId="{F41E7C66-7007-4DBA-B7C9-75B85783087B}" sibTransId="{B3310DF0-DB2A-4D5E-BB6A-5A349B8845F6}"/>
    <dgm:cxn modelId="{8E763AD8-51B8-4EE8-AF36-AA0F4FC2050B}" type="presOf" srcId="{86616BF6-7375-4727-982D-5065800E5C74}" destId="{EC176462-3B3A-4D7E-AF06-63CCFA728875}" srcOrd="0" destOrd="0" presId="urn:microsoft.com/office/officeart/2005/8/layout/cycle7"/>
    <dgm:cxn modelId="{82FED546-2280-4C53-8989-A51CC8F576A1}" type="presOf" srcId="{C518C863-E4DD-446D-BA8E-87EE2F18B3C9}" destId="{6D8BD242-DC6A-4BB9-9BB0-9EB3C7C23979}" srcOrd="0" destOrd="0" presId="urn:microsoft.com/office/officeart/2005/8/layout/cycle7"/>
    <dgm:cxn modelId="{FA68376A-5059-4A0A-BD1C-9CD5B3FF4665}" srcId="{86616BF6-7375-4727-982D-5065800E5C74}" destId="{59B4638D-9B50-4FA6-B8FB-29829824250A}" srcOrd="0" destOrd="0" parTransId="{F3A11456-FB18-44BE-8BA5-7CE23615E9B9}" sibTransId="{07A06455-6C6A-4B39-9B95-DB9580069FC2}"/>
    <dgm:cxn modelId="{33D978C9-5850-4738-81A6-0170237311F5}" type="presParOf" srcId="{EC176462-3B3A-4D7E-AF06-63CCFA728875}" destId="{EF1D1ABA-C4B8-4691-BCE8-7CAEA14CDE69}" srcOrd="0" destOrd="0" presId="urn:microsoft.com/office/officeart/2005/8/layout/cycle7"/>
    <dgm:cxn modelId="{F4BEFB5B-2509-4D39-B6DA-DC1AF70C0353}" type="presParOf" srcId="{EC176462-3B3A-4D7E-AF06-63CCFA728875}" destId="{86BDA287-3E55-4887-BA18-280846D8722D}" srcOrd="1" destOrd="0" presId="urn:microsoft.com/office/officeart/2005/8/layout/cycle7"/>
    <dgm:cxn modelId="{B6D22CA7-0D15-42B8-A247-BE7409522683}" type="presParOf" srcId="{86BDA287-3E55-4887-BA18-280846D8722D}" destId="{6DC12B1D-86AD-43B4-B379-AF6C4B0A536B}" srcOrd="0" destOrd="0" presId="urn:microsoft.com/office/officeart/2005/8/layout/cycle7"/>
    <dgm:cxn modelId="{26EE9809-76EA-427E-B7E8-11889BA0496A}" type="presParOf" srcId="{EC176462-3B3A-4D7E-AF06-63CCFA728875}" destId="{6D8BD242-DC6A-4BB9-9BB0-9EB3C7C23979}" srcOrd="2" destOrd="0" presId="urn:microsoft.com/office/officeart/2005/8/layout/cycle7"/>
    <dgm:cxn modelId="{E101EC2F-45BB-41E3-85E1-1E1BD8CF7632}" type="presParOf" srcId="{EC176462-3B3A-4D7E-AF06-63CCFA728875}" destId="{4768CF99-AFBF-44C5-95B1-466B28D2DB8F}" srcOrd="3" destOrd="0" presId="urn:microsoft.com/office/officeart/2005/8/layout/cycle7"/>
    <dgm:cxn modelId="{3018CFF3-B1C3-4F87-9CBD-43ABA7104439}" type="presParOf" srcId="{4768CF99-AFBF-44C5-95B1-466B28D2DB8F}" destId="{D941BA30-D724-4025-8B50-FD18B89A931A}" srcOrd="0" destOrd="0" presId="urn:microsoft.com/office/officeart/2005/8/layout/cycle7"/>
    <dgm:cxn modelId="{6CF0F193-4218-4B22-8B80-9DF24FF45EA8}" type="presParOf" srcId="{EC176462-3B3A-4D7E-AF06-63CCFA728875}" destId="{854F7769-806C-4403-9C42-B1CD07B5BEE5}" srcOrd="4" destOrd="0" presId="urn:microsoft.com/office/officeart/2005/8/layout/cycle7"/>
    <dgm:cxn modelId="{BAC0A43C-E1ED-4EEC-B56B-4F7E1DB42476}" type="presParOf" srcId="{EC176462-3B3A-4D7E-AF06-63CCFA728875}" destId="{E05C230F-948C-44E3-8CB0-BBE672A4883C}" srcOrd="5" destOrd="0" presId="urn:microsoft.com/office/officeart/2005/8/layout/cycle7"/>
    <dgm:cxn modelId="{254F0180-E3CC-4C90-956A-2F4F0596C9B2}" type="presParOf" srcId="{E05C230F-948C-44E3-8CB0-BBE672A4883C}" destId="{4B7FB0F1-947F-4358-A335-C30CC4EC26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0A202-D603-4F87-8AB5-0B20922174DD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58D8D767-4402-48C4-966B-303883E56D31}">
      <dgm:prSet phldrT="[Text]"/>
      <dgm:spPr/>
      <dgm:t>
        <a:bodyPr/>
        <a:lstStyle/>
        <a:p>
          <a:r>
            <a:rPr lang="en-US" dirty="0" smtClean="0"/>
            <a:t>Homeowner</a:t>
          </a:r>
          <a:endParaRPr lang="en-US" dirty="0"/>
        </a:p>
      </dgm:t>
    </dgm:pt>
    <dgm:pt modelId="{3E4494BE-F61D-49F2-9E0B-69B6C53F8C4D}" type="parTrans" cxnId="{BAA14B9D-AE15-4712-B8C9-C7208CF770ED}">
      <dgm:prSet/>
      <dgm:spPr/>
      <dgm:t>
        <a:bodyPr/>
        <a:lstStyle/>
        <a:p>
          <a:endParaRPr lang="en-US"/>
        </a:p>
      </dgm:t>
    </dgm:pt>
    <dgm:pt modelId="{F44A748C-2471-4E2C-92F6-A8972E7A2025}" type="sibTrans" cxnId="{BAA14B9D-AE15-4712-B8C9-C7208CF770ED}">
      <dgm:prSet/>
      <dgm:spPr/>
      <dgm:t>
        <a:bodyPr/>
        <a:lstStyle/>
        <a:p>
          <a:endParaRPr lang="en-US" dirty="0"/>
        </a:p>
      </dgm:t>
    </dgm:pt>
    <dgm:pt modelId="{049062C9-A57A-401E-B628-F8CF6AF190B6}">
      <dgm:prSet phldrT="[Text]"/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3150324C-0545-440A-9167-7B1DC83389D7}" type="parTrans" cxnId="{4B2C60C0-123D-40F7-AEDD-A594DA360C54}">
      <dgm:prSet/>
      <dgm:spPr/>
      <dgm:t>
        <a:bodyPr/>
        <a:lstStyle/>
        <a:p>
          <a:endParaRPr lang="en-US"/>
        </a:p>
      </dgm:t>
    </dgm:pt>
    <dgm:pt modelId="{7BD1FA10-094D-4B05-890A-3FA31BDA6F9A}" type="sibTrans" cxnId="{4B2C60C0-123D-40F7-AEDD-A594DA360C54}">
      <dgm:prSet/>
      <dgm:spPr/>
      <dgm:t>
        <a:bodyPr/>
        <a:lstStyle/>
        <a:p>
          <a:endParaRPr lang="en-US" dirty="0"/>
        </a:p>
      </dgm:t>
    </dgm:pt>
    <dgm:pt modelId="{040903E8-B6DE-46D8-9254-D4A966306A85}">
      <dgm:prSet phldrT="[Text]"/>
      <dgm:spPr/>
      <dgm:t>
        <a:bodyPr/>
        <a:lstStyle/>
        <a:p>
          <a:r>
            <a:rPr lang="en-US" dirty="0" smtClean="0"/>
            <a:t>Installing Trade Ally</a:t>
          </a:r>
          <a:endParaRPr lang="en-US" dirty="0"/>
        </a:p>
      </dgm:t>
    </dgm:pt>
    <dgm:pt modelId="{DAAE4B2D-123E-4401-8390-F2CF73B96D57}" type="parTrans" cxnId="{B3D454B4-B5A0-47FD-B9B2-2B229732FF69}">
      <dgm:prSet/>
      <dgm:spPr/>
      <dgm:t>
        <a:bodyPr/>
        <a:lstStyle/>
        <a:p>
          <a:endParaRPr lang="en-US"/>
        </a:p>
      </dgm:t>
    </dgm:pt>
    <dgm:pt modelId="{A8A21C77-359B-4E87-B708-239FC8B2AC0D}" type="sibTrans" cxnId="{B3D454B4-B5A0-47FD-B9B2-2B229732FF69}">
      <dgm:prSet/>
      <dgm:spPr/>
      <dgm:t>
        <a:bodyPr/>
        <a:lstStyle/>
        <a:p>
          <a:endParaRPr lang="en-US"/>
        </a:p>
      </dgm:t>
    </dgm:pt>
    <dgm:pt modelId="{74042721-9B51-4834-9013-21F4DF36FD4F}" type="pres">
      <dgm:prSet presAssocID="{8650A202-D603-4F87-8AB5-0B20922174DD}" presName="linearFlow" presStyleCnt="0">
        <dgm:presLayoutVars>
          <dgm:resizeHandles val="exact"/>
        </dgm:presLayoutVars>
      </dgm:prSet>
      <dgm:spPr/>
    </dgm:pt>
    <dgm:pt modelId="{B2907447-B173-4888-9B49-38F80042AD42}" type="pres">
      <dgm:prSet presAssocID="{58D8D767-4402-48C4-966B-303883E56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F2796-0972-4748-893C-C51C5296F0CB}" type="pres">
      <dgm:prSet presAssocID="{F44A748C-2471-4E2C-92F6-A8972E7A202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167A6E6-8D34-4851-BC9D-29A0D0D20B8D}" type="pres">
      <dgm:prSet presAssocID="{F44A748C-2471-4E2C-92F6-A8972E7A202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9ACF6D-ACD0-405F-A764-310FB279FD4F}" type="pres">
      <dgm:prSet presAssocID="{049062C9-A57A-401E-B628-F8CF6AF190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3D4A0-9C1C-441F-BE19-95E60C6F1923}" type="pres">
      <dgm:prSet presAssocID="{7BD1FA10-094D-4B05-890A-3FA31BDA6F9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4CD18B2-4599-417A-87A6-A39FFA3541E4}" type="pres">
      <dgm:prSet presAssocID="{7BD1FA10-094D-4B05-890A-3FA31BDA6F9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19E382-FA7D-413D-A42B-AFE4204DB2B5}" type="pres">
      <dgm:prSet presAssocID="{040903E8-B6DE-46D8-9254-D4A966306A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C60C0-123D-40F7-AEDD-A594DA360C54}" srcId="{8650A202-D603-4F87-8AB5-0B20922174DD}" destId="{049062C9-A57A-401E-B628-F8CF6AF190B6}" srcOrd="1" destOrd="0" parTransId="{3150324C-0545-440A-9167-7B1DC83389D7}" sibTransId="{7BD1FA10-094D-4B05-890A-3FA31BDA6F9A}"/>
    <dgm:cxn modelId="{33682EF6-26D7-4198-BB3E-298113F5B965}" type="presOf" srcId="{8650A202-D603-4F87-8AB5-0B20922174DD}" destId="{74042721-9B51-4834-9013-21F4DF36FD4F}" srcOrd="0" destOrd="0" presId="urn:microsoft.com/office/officeart/2005/8/layout/process2"/>
    <dgm:cxn modelId="{710544CB-3A22-4C2C-A1C4-05BEE7CDF053}" type="presOf" srcId="{049062C9-A57A-401E-B628-F8CF6AF190B6}" destId="{CB9ACF6D-ACD0-405F-A764-310FB279FD4F}" srcOrd="0" destOrd="0" presId="urn:microsoft.com/office/officeart/2005/8/layout/process2"/>
    <dgm:cxn modelId="{14E0CAE4-146A-4BC3-AAB6-4469003A21EA}" type="presOf" srcId="{58D8D767-4402-48C4-966B-303883E56D31}" destId="{B2907447-B173-4888-9B49-38F80042AD42}" srcOrd="0" destOrd="0" presId="urn:microsoft.com/office/officeart/2005/8/layout/process2"/>
    <dgm:cxn modelId="{97920E4A-BF86-4E99-9B39-9040030DD5B1}" type="presOf" srcId="{7BD1FA10-094D-4B05-890A-3FA31BDA6F9A}" destId="{0DA3D4A0-9C1C-441F-BE19-95E60C6F1923}" srcOrd="0" destOrd="0" presId="urn:microsoft.com/office/officeart/2005/8/layout/process2"/>
    <dgm:cxn modelId="{D1D9B49D-B2C7-4BA3-AC03-5561CBCD7F41}" type="presOf" srcId="{F44A748C-2471-4E2C-92F6-A8972E7A2025}" destId="{A19F2796-0972-4748-893C-C51C5296F0CB}" srcOrd="0" destOrd="0" presId="urn:microsoft.com/office/officeart/2005/8/layout/process2"/>
    <dgm:cxn modelId="{431CE337-CA16-4E46-B545-F1453B3CC2CC}" type="presOf" srcId="{7BD1FA10-094D-4B05-890A-3FA31BDA6F9A}" destId="{44CD18B2-4599-417A-87A6-A39FFA3541E4}" srcOrd="1" destOrd="0" presId="urn:microsoft.com/office/officeart/2005/8/layout/process2"/>
    <dgm:cxn modelId="{B75FF67F-DF62-460A-8F7C-F68512A78B32}" type="presOf" srcId="{040903E8-B6DE-46D8-9254-D4A966306A85}" destId="{9319E382-FA7D-413D-A42B-AFE4204DB2B5}" srcOrd="0" destOrd="0" presId="urn:microsoft.com/office/officeart/2005/8/layout/process2"/>
    <dgm:cxn modelId="{30ECBE4D-B1F1-4A6A-9D67-CC1B26479A14}" type="presOf" srcId="{F44A748C-2471-4E2C-92F6-A8972E7A2025}" destId="{1167A6E6-8D34-4851-BC9D-29A0D0D20B8D}" srcOrd="1" destOrd="0" presId="urn:microsoft.com/office/officeart/2005/8/layout/process2"/>
    <dgm:cxn modelId="{B3D454B4-B5A0-47FD-B9B2-2B229732FF69}" srcId="{8650A202-D603-4F87-8AB5-0B20922174DD}" destId="{040903E8-B6DE-46D8-9254-D4A966306A85}" srcOrd="2" destOrd="0" parTransId="{DAAE4B2D-123E-4401-8390-F2CF73B96D57}" sibTransId="{A8A21C77-359B-4E87-B708-239FC8B2AC0D}"/>
    <dgm:cxn modelId="{BAA14B9D-AE15-4712-B8C9-C7208CF770ED}" srcId="{8650A202-D603-4F87-8AB5-0B20922174DD}" destId="{58D8D767-4402-48C4-966B-303883E56D31}" srcOrd="0" destOrd="0" parTransId="{3E4494BE-F61D-49F2-9E0B-69B6C53F8C4D}" sibTransId="{F44A748C-2471-4E2C-92F6-A8972E7A2025}"/>
    <dgm:cxn modelId="{FDF9BE81-3582-4653-B3AD-6E3B1CA57A50}" type="presParOf" srcId="{74042721-9B51-4834-9013-21F4DF36FD4F}" destId="{B2907447-B173-4888-9B49-38F80042AD42}" srcOrd="0" destOrd="0" presId="urn:microsoft.com/office/officeart/2005/8/layout/process2"/>
    <dgm:cxn modelId="{FFDC4BA9-FA91-4227-83BB-F1AE114F8D06}" type="presParOf" srcId="{74042721-9B51-4834-9013-21F4DF36FD4F}" destId="{A19F2796-0972-4748-893C-C51C5296F0CB}" srcOrd="1" destOrd="0" presId="urn:microsoft.com/office/officeart/2005/8/layout/process2"/>
    <dgm:cxn modelId="{FA44B049-3CCB-4C39-A5CF-3FB4A63ED139}" type="presParOf" srcId="{A19F2796-0972-4748-893C-C51C5296F0CB}" destId="{1167A6E6-8D34-4851-BC9D-29A0D0D20B8D}" srcOrd="0" destOrd="0" presId="urn:microsoft.com/office/officeart/2005/8/layout/process2"/>
    <dgm:cxn modelId="{398905E3-4F91-4AE5-9501-28DAEEBCE199}" type="presParOf" srcId="{74042721-9B51-4834-9013-21F4DF36FD4F}" destId="{CB9ACF6D-ACD0-405F-A764-310FB279FD4F}" srcOrd="2" destOrd="0" presId="urn:microsoft.com/office/officeart/2005/8/layout/process2"/>
    <dgm:cxn modelId="{384677D7-0A1D-4C4B-A679-682E6E8E547B}" type="presParOf" srcId="{74042721-9B51-4834-9013-21F4DF36FD4F}" destId="{0DA3D4A0-9C1C-441F-BE19-95E60C6F1923}" srcOrd="3" destOrd="0" presId="urn:microsoft.com/office/officeart/2005/8/layout/process2"/>
    <dgm:cxn modelId="{71FE310F-BF4A-4B94-99DF-711203BFBF00}" type="presParOf" srcId="{0DA3D4A0-9C1C-441F-BE19-95E60C6F1923}" destId="{44CD18B2-4599-417A-87A6-A39FFA3541E4}" srcOrd="0" destOrd="0" presId="urn:microsoft.com/office/officeart/2005/8/layout/process2"/>
    <dgm:cxn modelId="{ED001FFA-37E5-41D4-A3D9-0D1FEC7DFDF8}" type="presParOf" srcId="{74042721-9B51-4834-9013-21F4DF36FD4F}" destId="{9319E382-FA7D-413D-A42B-AFE4204DB2B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FE97D-88E0-4F6C-8881-074C928CC69C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0067AB86-E606-4ADB-A555-8CF8E45DEA61}">
      <dgm:prSet phldrT="[Text]"/>
      <dgm:spPr/>
      <dgm:t>
        <a:bodyPr/>
        <a:lstStyle/>
        <a:p>
          <a:r>
            <a:rPr lang="en-US" dirty="0" smtClean="0"/>
            <a:t>Homeowner</a:t>
          </a:r>
          <a:endParaRPr lang="en-US" dirty="0"/>
        </a:p>
      </dgm:t>
    </dgm:pt>
    <dgm:pt modelId="{24C5C724-E9BC-4655-A905-48A8D9C3132A}" type="parTrans" cxnId="{702CAD9C-76EE-44BB-A607-6650216BE6C8}">
      <dgm:prSet/>
      <dgm:spPr/>
      <dgm:t>
        <a:bodyPr/>
        <a:lstStyle/>
        <a:p>
          <a:endParaRPr lang="en-US"/>
        </a:p>
      </dgm:t>
    </dgm:pt>
    <dgm:pt modelId="{76BDB188-EEE0-4039-AA90-5843E3DAA8F2}" type="sibTrans" cxnId="{702CAD9C-76EE-44BB-A607-6650216BE6C8}">
      <dgm:prSet/>
      <dgm:spPr/>
      <dgm:t>
        <a:bodyPr/>
        <a:lstStyle/>
        <a:p>
          <a:endParaRPr lang="en-US" dirty="0"/>
        </a:p>
      </dgm:t>
    </dgm:pt>
    <dgm:pt modelId="{591FD509-E45B-4C77-AC0E-45E5E54B4C6C}">
      <dgm:prSet phldrT="[Text]"/>
      <dgm:spPr/>
      <dgm:t>
        <a:bodyPr/>
        <a:lstStyle/>
        <a:p>
          <a:r>
            <a:rPr lang="en-US" dirty="0" smtClean="0"/>
            <a:t>Trade Ally</a:t>
          </a:r>
          <a:endParaRPr lang="en-US" dirty="0"/>
        </a:p>
      </dgm:t>
    </dgm:pt>
    <dgm:pt modelId="{A7D3CBD5-B89F-469D-AE5C-7D21CC4E22E6}" type="parTrans" cxnId="{4D9A89D6-FFE5-4D43-9A5C-9B6468D212DA}">
      <dgm:prSet/>
      <dgm:spPr/>
      <dgm:t>
        <a:bodyPr/>
        <a:lstStyle/>
        <a:p>
          <a:endParaRPr lang="en-US"/>
        </a:p>
      </dgm:t>
    </dgm:pt>
    <dgm:pt modelId="{4365B0FB-4B9C-4506-828D-7603146C2642}" type="sibTrans" cxnId="{4D9A89D6-FFE5-4D43-9A5C-9B6468D212DA}">
      <dgm:prSet/>
      <dgm:spPr/>
      <dgm:t>
        <a:bodyPr/>
        <a:lstStyle/>
        <a:p>
          <a:endParaRPr lang="en-US" dirty="0"/>
        </a:p>
      </dgm:t>
    </dgm:pt>
    <dgm:pt modelId="{0DD3BAEC-47FF-45B6-A058-1DE0751528A2}">
      <dgm:prSet phldrT="[Text]"/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B07AF4B2-EA2A-4B52-A45F-350ECA9AF021}" type="parTrans" cxnId="{686AE972-32A7-4B39-ACA9-1FBC647E4167}">
      <dgm:prSet/>
      <dgm:spPr/>
      <dgm:t>
        <a:bodyPr/>
        <a:lstStyle/>
        <a:p>
          <a:endParaRPr lang="en-US"/>
        </a:p>
      </dgm:t>
    </dgm:pt>
    <dgm:pt modelId="{6EC0502A-C4E4-4662-8240-80AEA8B7D350}" type="sibTrans" cxnId="{686AE972-32A7-4B39-ACA9-1FBC647E4167}">
      <dgm:prSet/>
      <dgm:spPr/>
      <dgm:t>
        <a:bodyPr/>
        <a:lstStyle/>
        <a:p>
          <a:endParaRPr lang="en-US" dirty="0"/>
        </a:p>
      </dgm:t>
    </dgm:pt>
    <dgm:pt modelId="{8C1F13B7-67DC-4494-BE6A-B7B51B359613}">
      <dgm:prSet/>
      <dgm:spPr/>
      <dgm:t>
        <a:bodyPr/>
        <a:lstStyle/>
        <a:p>
          <a:r>
            <a:rPr lang="en-US" dirty="0" smtClean="0"/>
            <a:t>Installing Trade Ally</a:t>
          </a:r>
          <a:endParaRPr lang="en-US" dirty="0"/>
        </a:p>
      </dgm:t>
    </dgm:pt>
    <dgm:pt modelId="{8F0B58C3-AEDE-4EF9-BE22-AAF34933A192}" type="parTrans" cxnId="{D312C991-321D-4B26-98D8-EB33A19C0F18}">
      <dgm:prSet/>
      <dgm:spPr/>
    </dgm:pt>
    <dgm:pt modelId="{0C8B6AAE-1B4D-4B8C-BD22-651153A7196C}" type="sibTrans" cxnId="{D312C991-321D-4B26-98D8-EB33A19C0F18}">
      <dgm:prSet/>
      <dgm:spPr/>
      <dgm:t>
        <a:bodyPr/>
        <a:lstStyle/>
        <a:p>
          <a:endParaRPr lang="en-US"/>
        </a:p>
      </dgm:t>
    </dgm:pt>
    <dgm:pt modelId="{9F98319E-8406-43A4-B36F-D08977CAB46B}" type="pres">
      <dgm:prSet presAssocID="{7AFFE97D-88E0-4F6C-8881-074C928CC69C}" presName="linearFlow" presStyleCnt="0">
        <dgm:presLayoutVars>
          <dgm:resizeHandles val="exact"/>
        </dgm:presLayoutVars>
      </dgm:prSet>
      <dgm:spPr/>
    </dgm:pt>
    <dgm:pt modelId="{B029C197-F0C5-4272-8C43-043C1B7322FF}" type="pres">
      <dgm:prSet presAssocID="{0067AB86-E606-4ADB-A555-8CF8E45DEA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1CF7B-55C6-45CE-B020-1136F8AE4AE3}" type="pres">
      <dgm:prSet presAssocID="{76BDB188-EEE0-4039-AA90-5843E3DAA8F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5AB2CD8-603F-498D-B379-93B4DD170D0F}" type="pres">
      <dgm:prSet presAssocID="{76BDB188-EEE0-4039-AA90-5843E3DAA8F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53DB558-8C4C-4C80-AA83-F62B6F0B2F3F}" type="pres">
      <dgm:prSet presAssocID="{591FD509-E45B-4C77-AC0E-45E5E54B4C6C}" presName="node" presStyleLbl="node1" presStyleIdx="1" presStyleCnt="4" custLinFactNeighborX="617" custLinFactNeighborY="1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A7374-9AE8-4B6C-A82A-D6C3311B093F}" type="pres">
      <dgm:prSet presAssocID="{4365B0FB-4B9C-4506-828D-7603146C264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ECE874B-7544-4D38-BA64-53F492BF9E29}" type="pres">
      <dgm:prSet presAssocID="{4365B0FB-4B9C-4506-828D-7603146C264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5D11128-FD6E-492A-A423-37D9E08A8174}" type="pres">
      <dgm:prSet presAssocID="{0DD3BAEC-47FF-45B6-A058-1DE0751528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E009D-752C-4F27-8373-74EF75EFA3DB}" type="pres">
      <dgm:prSet presAssocID="{6EC0502A-C4E4-4662-8240-80AEA8B7D35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F0BC329-472F-4E57-9100-B077078D5CD6}" type="pres">
      <dgm:prSet presAssocID="{6EC0502A-C4E4-4662-8240-80AEA8B7D35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C0A2D67-D2C0-4CB5-B003-9851DE112F83}" type="pres">
      <dgm:prSet presAssocID="{8C1F13B7-67DC-4494-BE6A-B7B51B3596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CAD9C-76EE-44BB-A607-6650216BE6C8}" srcId="{7AFFE97D-88E0-4F6C-8881-074C928CC69C}" destId="{0067AB86-E606-4ADB-A555-8CF8E45DEA61}" srcOrd="0" destOrd="0" parTransId="{24C5C724-E9BC-4655-A905-48A8D9C3132A}" sibTransId="{76BDB188-EEE0-4039-AA90-5843E3DAA8F2}"/>
    <dgm:cxn modelId="{9311DA03-3E6C-4B64-BA86-006095382EF6}" type="presOf" srcId="{0067AB86-E606-4ADB-A555-8CF8E45DEA61}" destId="{B029C197-F0C5-4272-8C43-043C1B7322FF}" srcOrd="0" destOrd="0" presId="urn:microsoft.com/office/officeart/2005/8/layout/process2"/>
    <dgm:cxn modelId="{FAC518D7-CA96-469C-814E-C04E86F11723}" type="presOf" srcId="{8C1F13B7-67DC-4494-BE6A-B7B51B359613}" destId="{8C0A2D67-D2C0-4CB5-B003-9851DE112F83}" srcOrd="0" destOrd="0" presId="urn:microsoft.com/office/officeart/2005/8/layout/process2"/>
    <dgm:cxn modelId="{4D9A89D6-FFE5-4D43-9A5C-9B6468D212DA}" srcId="{7AFFE97D-88E0-4F6C-8881-074C928CC69C}" destId="{591FD509-E45B-4C77-AC0E-45E5E54B4C6C}" srcOrd="1" destOrd="0" parTransId="{A7D3CBD5-B89F-469D-AE5C-7D21CC4E22E6}" sibTransId="{4365B0FB-4B9C-4506-828D-7603146C2642}"/>
    <dgm:cxn modelId="{D4A71938-951C-4AEB-9D0B-A27DFA8BC54D}" type="presOf" srcId="{7AFFE97D-88E0-4F6C-8881-074C928CC69C}" destId="{9F98319E-8406-43A4-B36F-D08977CAB46B}" srcOrd="0" destOrd="0" presId="urn:microsoft.com/office/officeart/2005/8/layout/process2"/>
    <dgm:cxn modelId="{9661318D-D233-4545-99F1-DFFBC7B4B7E1}" type="presOf" srcId="{6EC0502A-C4E4-4662-8240-80AEA8B7D350}" destId="{7AFE009D-752C-4F27-8373-74EF75EFA3DB}" srcOrd="0" destOrd="0" presId="urn:microsoft.com/office/officeart/2005/8/layout/process2"/>
    <dgm:cxn modelId="{0DC8C3A9-92C0-4EAB-B09F-5024393DCFF7}" type="presOf" srcId="{6EC0502A-C4E4-4662-8240-80AEA8B7D350}" destId="{4F0BC329-472F-4E57-9100-B077078D5CD6}" srcOrd="1" destOrd="0" presId="urn:microsoft.com/office/officeart/2005/8/layout/process2"/>
    <dgm:cxn modelId="{F300FE22-234A-46B1-806C-1E12CE86ED3B}" type="presOf" srcId="{591FD509-E45B-4C77-AC0E-45E5E54B4C6C}" destId="{053DB558-8C4C-4C80-AA83-F62B6F0B2F3F}" srcOrd="0" destOrd="0" presId="urn:microsoft.com/office/officeart/2005/8/layout/process2"/>
    <dgm:cxn modelId="{AF8F289E-EF72-4ED0-9B34-DAE00FC6BD09}" type="presOf" srcId="{76BDB188-EEE0-4039-AA90-5843E3DAA8F2}" destId="{15AB2CD8-603F-498D-B379-93B4DD170D0F}" srcOrd="1" destOrd="0" presId="urn:microsoft.com/office/officeart/2005/8/layout/process2"/>
    <dgm:cxn modelId="{686AE972-32A7-4B39-ACA9-1FBC647E4167}" srcId="{7AFFE97D-88E0-4F6C-8881-074C928CC69C}" destId="{0DD3BAEC-47FF-45B6-A058-1DE0751528A2}" srcOrd="2" destOrd="0" parTransId="{B07AF4B2-EA2A-4B52-A45F-350ECA9AF021}" sibTransId="{6EC0502A-C4E4-4662-8240-80AEA8B7D350}"/>
    <dgm:cxn modelId="{D312C991-321D-4B26-98D8-EB33A19C0F18}" srcId="{7AFFE97D-88E0-4F6C-8881-074C928CC69C}" destId="{8C1F13B7-67DC-4494-BE6A-B7B51B359613}" srcOrd="3" destOrd="0" parTransId="{8F0B58C3-AEDE-4EF9-BE22-AAF34933A192}" sibTransId="{0C8B6AAE-1B4D-4B8C-BD22-651153A7196C}"/>
    <dgm:cxn modelId="{72C10ED9-1294-40D8-A261-426BFED6CD33}" type="presOf" srcId="{76BDB188-EEE0-4039-AA90-5843E3DAA8F2}" destId="{BBB1CF7B-55C6-45CE-B020-1136F8AE4AE3}" srcOrd="0" destOrd="0" presId="urn:microsoft.com/office/officeart/2005/8/layout/process2"/>
    <dgm:cxn modelId="{D756FB02-4461-4EE3-B413-94661015CF47}" type="presOf" srcId="{0DD3BAEC-47FF-45B6-A058-1DE0751528A2}" destId="{85D11128-FD6E-492A-A423-37D9E08A8174}" srcOrd="0" destOrd="0" presId="urn:microsoft.com/office/officeart/2005/8/layout/process2"/>
    <dgm:cxn modelId="{34EEEE80-01C6-4039-9A52-D0D7C0125B04}" type="presOf" srcId="{4365B0FB-4B9C-4506-828D-7603146C2642}" destId="{AECE874B-7544-4D38-BA64-53F492BF9E29}" srcOrd="1" destOrd="0" presId="urn:microsoft.com/office/officeart/2005/8/layout/process2"/>
    <dgm:cxn modelId="{DE8BC585-D16E-4A17-8C9A-0D2A9E4556D3}" type="presOf" srcId="{4365B0FB-4B9C-4506-828D-7603146C2642}" destId="{81DA7374-9AE8-4B6C-A82A-D6C3311B093F}" srcOrd="0" destOrd="0" presId="urn:microsoft.com/office/officeart/2005/8/layout/process2"/>
    <dgm:cxn modelId="{1ADBEE47-D38A-40C9-A712-F0CE3C101DBF}" type="presParOf" srcId="{9F98319E-8406-43A4-B36F-D08977CAB46B}" destId="{B029C197-F0C5-4272-8C43-043C1B7322FF}" srcOrd="0" destOrd="0" presId="urn:microsoft.com/office/officeart/2005/8/layout/process2"/>
    <dgm:cxn modelId="{49368DCF-C998-4889-9662-ACDD848DE5A0}" type="presParOf" srcId="{9F98319E-8406-43A4-B36F-D08977CAB46B}" destId="{BBB1CF7B-55C6-45CE-B020-1136F8AE4AE3}" srcOrd="1" destOrd="0" presId="urn:microsoft.com/office/officeart/2005/8/layout/process2"/>
    <dgm:cxn modelId="{110E1519-5640-4C47-9D6F-B357AEF534A5}" type="presParOf" srcId="{BBB1CF7B-55C6-45CE-B020-1136F8AE4AE3}" destId="{15AB2CD8-603F-498D-B379-93B4DD170D0F}" srcOrd="0" destOrd="0" presId="urn:microsoft.com/office/officeart/2005/8/layout/process2"/>
    <dgm:cxn modelId="{20A3A3C3-F729-424E-9000-44FBA791EC8E}" type="presParOf" srcId="{9F98319E-8406-43A4-B36F-D08977CAB46B}" destId="{053DB558-8C4C-4C80-AA83-F62B6F0B2F3F}" srcOrd="2" destOrd="0" presId="urn:microsoft.com/office/officeart/2005/8/layout/process2"/>
    <dgm:cxn modelId="{23009D9C-F1D3-46C7-96F8-90C9EBCE6717}" type="presParOf" srcId="{9F98319E-8406-43A4-B36F-D08977CAB46B}" destId="{81DA7374-9AE8-4B6C-A82A-D6C3311B093F}" srcOrd="3" destOrd="0" presId="urn:microsoft.com/office/officeart/2005/8/layout/process2"/>
    <dgm:cxn modelId="{8CF4DC68-0E56-43DC-95E8-693D580CD36B}" type="presParOf" srcId="{81DA7374-9AE8-4B6C-A82A-D6C3311B093F}" destId="{AECE874B-7544-4D38-BA64-53F492BF9E29}" srcOrd="0" destOrd="0" presId="urn:microsoft.com/office/officeart/2005/8/layout/process2"/>
    <dgm:cxn modelId="{C41BCBC8-CB9C-43B4-9C0E-4522096B5F99}" type="presParOf" srcId="{9F98319E-8406-43A4-B36F-D08977CAB46B}" destId="{85D11128-FD6E-492A-A423-37D9E08A8174}" srcOrd="4" destOrd="0" presId="urn:microsoft.com/office/officeart/2005/8/layout/process2"/>
    <dgm:cxn modelId="{112672C8-1DDE-46F3-AF73-0FF4D82261A9}" type="presParOf" srcId="{9F98319E-8406-43A4-B36F-D08977CAB46B}" destId="{7AFE009D-752C-4F27-8373-74EF75EFA3DB}" srcOrd="5" destOrd="0" presId="urn:microsoft.com/office/officeart/2005/8/layout/process2"/>
    <dgm:cxn modelId="{4428D991-FB9E-45B0-9337-9EC86AD185B7}" type="presParOf" srcId="{7AFE009D-752C-4F27-8373-74EF75EFA3DB}" destId="{4F0BC329-472F-4E57-9100-B077078D5CD6}" srcOrd="0" destOrd="0" presId="urn:microsoft.com/office/officeart/2005/8/layout/process2"/>
    <dgm:cxn modelId="{0DF8A1B4-1B5C-4165-B980-68DA5CF9424A}" type="presParOf" srcId="{9F98319E-8406-43A4-B36F-D08977CAB46B}" destId="{8C0A2D67-D2C0-4CB5-B003-9851DE112F8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D1ABA-C4B8-4691-BCE8-7CAEA14CDE69}">
      <dsp:nvSpPr>
        <dsp:cNvPr id="0" name=""/>
        <dsp:cNvSpPr/>
      </dsp:nvSpPr>
      <dsp:spPr>
        <a:xfrm>
          <a:off x="2821669" y="1625"/>
          <a:ext cx="2129060" cy="106453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Homeowner</a:t>
          </a:r>
          <a:endParaRPr lang="en-US" sz="2700" kern="1200" dirty="0"/>
        </a:p>
      </dsp:txBody>
      <dsp:txXfrm>
        <a:off x="2821669" y="1625"/>
        <a:ext cx="2129060" cy="1064530"/>
      </dsp:txXfrm>
    </dsp:sp>
    <dsp:sp modelId="{86BDA287-3E55-4887-BA18-280846D8722D}">
      <dsp:nvSpPr>
        <dsp:cNvPr id="0" name=""/>
        <dsp:cNvSpPr/>
      </dsp:nvSpPr>
      <dsp:spPr>
        <a:xfrm rot="3600000">
          <a:off x="4210065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3600000">
        <a:off x="4210065" y="1871107"/>
        <a:ext cx="1111466" cy="372585"/>
      </dsp:txXfrm>
    </dsp:sp>
    <dsp:sp modelId="{6D8BD242-DC6A-4BB9-9BB0-9EB3C7C23979}">
      <dsp:nvSpPr>
        <dsp:cNvPr id="0" name=""/>
        <dsp:cNvSpPr/>
      </dsp:nvSpPr>
      <dsp:spPr>
        <a:xfrm>
          <a:off x="4580866" y="3048643"/>
          <a:ext cx="2129060" cy="106453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Installing Trade Ally</a:t>
          </a:r>
          <a:endParaRPr lang="en-US" sz="2700" kern="1200" dirty="0"/>
        </a:p>
      </dsp:txBody>
      <dsp:txXfrm>
        <a:off x="4580866" y="3048643"/>
        <a:ext cx="2129060" cy="1064530"/>
      </dsp:txXfrm>
    </dsp:sp>
    <dsp:sp modelId="{4768CF99-AFBF-44C5-95B1-466B28D2DB8F}">
      <dsp:nvSpPr>
        <dsp:cNvPr id="0" name=""/>
        <dsp:cNvSpPr/>
      </dsp:nvSpPr>
      <dsp:spPr>
        <a:xfrm rot="10800000">
          <a:off x="3330466" y="3394616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3330466" y="3394616"/>
        <a:ext cx="1111466" cy="372585"/>
      </dsp:txXfrm>
    </dsp:sp>
    <dsp:sp modelId="{854F7769-806C-4403-9C42-B1CD07B5BEE5}">
      <dsp:nvSpPr>
        <dsp:cNvPr id="0" name=""/>
        <dsp:cNvSpPr/>
      </dsp:nvSpPr>
      <dsp:spPr>
        <a:xfrm>
          <a:off x="1062472" y="3048643"/>
          <a:ext cx="2129060" cy="106453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Consultant</a:t>
          </a:r>
          <a:endParaRPr lang="en-US" sz="2700" kern="1200" dirty="0"/>
        </a:p>
      </dsp:txBody>
      <dsp:txXfrm>
        <a:off x="1062472" y="3048643"/>
        <a:ext cx="2129060" cy="1064530"/>
      </dsp:txXfrm>
    </dsp:sp>
    <dsp:sp modelId="{E05C230F-948C-44E3-8CB0-BBE672A4883C}">
      <dsp:nvSpPr>
        <dsp:cNvPr id="0" name=""/>
        <dsp:cNvSpPr/>
      </dsp:nvSpPr>
      <dsp:spPr>
        <a:xfrm rot="18000000">
          <a:off x="2450868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8000000">
        <a:off x="2450868" y="1871107"/>
        <a:ext cx="1111466" cy="372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907447-B173-4888-9B49-38F80042AD42}">
      <dsp:nvSpPr>
        <dsp:cNvPr id="0" name=""/>
        <dsp:cNvSpPr/>
      </dsp:nvSpPr>
      <dsp:spPr>
        <a:xfrm>
          <a:off x="1185267" y="0"/>
          <a:ext cx="1439465" cy="74295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Homeowner</a:t>
          </a:r>
          <a:endParaRPr lang="en-US" sz="1800" kern="1200" dirty="0"/>
        </a:p>
      </dsp:txBody>
      <dsp:txXfrm>
        <a:off x="1185267" y="0"/>
        <a:ext cx="1439465" cy="742950"/>
      </dsp:txXfrm>
    </dsp:sp>
    <dsp:sp modelId="{A19F2796-0972-4748-893C-C51C5296F0CB}">
      <dsp:nvSpPr>
        <dsp:cNvPr id="0" name=""/>
        <dsp:cNvSpPr/>
      </dsp:nvSpPr>
      <dsp:spPr>
        <a:xfrm rot="5400000">
          <a:off x="1765696" y="761523"/>
          <a:ext cx="278606" cy="33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5400000">
        <a:off x="1765696" y="761523"/>
        <a:ext cx="278606" cy="334327"/>
      </dsp:txXfrm>
    </dsp:sp>
    <dsp:sp modelId="{CB9ACF6D-ACD0-405F-A764-310FB279FD4F}">
      <dsp:nvSpPr>
        <dsp:cNvPr id="0" name=""/>
        <dsp:cNvSpPr/>
      </dsp:nvSpPr>
      <dsp:spPr>
        <a:xfrm>
          <a:off x="1185267" y="1114424"/>
          <a:ext cx="1439465" cy="74295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Consultant</a:t>
          </a:r>
          <a:endParaRPr lang="en-US" sz="1800" kern="1200" dirty="0"/>
        </a:p>
      </dsp:txBody>
      <dsp:txXfrm>
        <a:off x="1185267" y="1114424"/>
        <a:ext cx="1439465" cy="742950"/>
      </dsp:txXfrm>
    </dsp:sp>
    <dsp:sp modelId="{0DA3D4A0-9C1C-441F-BE19-95E60C6F1923}">
      <dsp:nvSpPr>
        <dsp:cNvPr id="0" name=""/>
        <dsp:cNvSpPr/>
      </dsp:nvSpPr>
      <dsp:spPr>
        <a:xfrm rot="5400000">
          <a:off x="1765696" y="1875948"/>
          <a:ext cx="278606" cy="33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5400000">
        <a:off x="1765696" y="1875948"/>
        <a:ext cx="278606" cy="334327"/>
      </dsp:txXfrm>
    </dsp:sp>
    <dsp:sp modelId="{9319E382-FA7D-413D-A42B-AFE4204DB2B5}">
      <dsp:nvSpPr>
        <dsp:cNvPr id="0" name=""/>
        <dsp:cNvSpPr/>
      </dsp:nvSpPr>
      <dsp:spPr>
        <a:xfrm>
          <a:off x="1185267" y="2228850"/>
          <a:ext cx="1439465" cy="74295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Installing Trade Ally</a:t>
          </a:r>
          <a:endParaRPr lang="en-US" sz="1800" kern="1200" dirty="0"/>
        </a:p>
      </dsp:txBody>
      <dsp:txXfrm>
        <a:off x="1185267" y="2228850"/>
        <a:ext cx="1439465" cy="7429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29C197-F0C5-4272-8C43-043C1B7322FF}">
      <dsp:nvSpPr>
        <dsp:cNvPr id="0" name=""/>
        <dsp:cNvSpPr/>
      </dsp:nvSpPr>
      <dsp:spPr>
        <a:xfrm>
          <a:off x="1180941" y="2009"/>
          <a:ext cx="1448116" cy="7474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Homeowner</a:t>
          </a:r>
          <a:endParaRPr lang="en-US" sz="1800" kern="1200" dirty="0"/>
        </a:p>
      </dsp:txBody>
      <dsp:txXfrm>
        <a:off x="1180941" y="2009"/>
        <a:ext cx="1448116" cy="747414"/>
      </dsp:txXfrm>
    </dsp:sp>
    <dsp:sp modelId="{BBB1CF7B-55C6-45CE-B020-1136F8AE4AE3}">
      <dsp:nvSpPr>
        <dsp:cNvPr id="0" name=""/>
        <dsp:cNvSpPr/>
      </dsp:nvSpPr>
      <dsp:spPr>
        <a:xfrm rot="5373582">
          <a:off x="1753751" y="788870"/>
          <a:ext cx="311431" cy="336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5373582">
        <a:off x="1753751" y="788870"/>
        <a:ext cx="311431" cy="336336"/>
      </dsp:txXfrm>
    </dsp:sp>
    <dsp:sp modelId="{053DB558-8C4C-4C80-AA83-F62B6F0B2F3F}">
      <dsp:nvSpPr>
        <dsp:cNvPr id="0" name=""/>
        <dsp:cNvSpPr/>
      </dsp:nvSpPr>
      <dsp:spPr>
        <a:xfrm>
          <a:off x="1189876" y="1164654"/>
          <a:ext cx="1448116" cy="7474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Trade Ally</a:t>
          </a:r>
          <a:endParaRPr lang="en-US" sz="1800" kern="1200" dirty="0"/>
        </a:p>
      </dsp:txBody>
      <dsp:txXfrm>
        <a:off x="1189876" y="1164654"/>
        <a:ext cx="1448116" cy="747414"/>
      </dsp:txXfrm>
    </dsp:sp>
    <dsp:sp modelId="{81DA7374-9AE8-4B6C-A82A-D6C3311B093F}">
      <dsp:nvSpPr>
        <dsp:cNvPr id="0" name=""/>
        <dsp:cNvSpPr/>
      </dsp:nvSpPr>
      <dsp:spPr>
        <a:xfrm rot="5428450">
          <a:off x="1784893" y="1909992"/>
          <a:ext cx="249147" cy="336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5428450">
        <a:off x="1784893" y="1909992"/>
        <a:ext cx="249147" cy="336336"/>
      </dsp:txXfrm>
    </dsp:sp>
    <dsp:sp modelId="{85D11128-FD6E-492A-A423-37D9E08A8174}">
      <dsp:nvSpPr>
        <dsp:cNvPr id="0" name=""/>
        <dsp:cNvSpPr/>
      </dsp:nvSpPr>
      <dsp:spPr>
        <a:xfrm>
          <a:off x="1180941" y="2244253"/>
          <a:ext cx="1448116" cy="7474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Consultant</a:t>
          </a:r>
          <a:endParaRPr lang="en-US" sz="1800" kern="1200" dirty="0"/>
        </a:p>
      </dsp:txBody>
      <dsp:txXfrm>
        <a:off x="1180941" y="2244253"/>
        <a:ext cx="1448116" cy="747414"/>
      </dsp:txXfrm>
    </dsp:sp>
    <dsp:sp modelId="{7AFE009D-752C-4F27-8373-74EF75EFA3DB}">
      <dsp:nvSpPr>
        <dsp:cNvPr id="0" name=""/>
        <dsp:cNvSpPr/>
      </dsp:nvSpPr>
      <dsp:spPr>
        <a:xfrm rot="5400000">
          <a:off x="1764859" y="3010353"/>
          <a:ext cx="280280" cy="336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5400000">
        <a:off x="1764859" y="3010353"/>
        <a:ext cx="280280" cy="336336"/>
      </dsp:txXfrm>
    </dsp:sp>
    <dsp:sp modelId="{8C0A2D67-D2C0-4CB5-B003-9851DE112F83}">
      <dsp:nvSpPr>
        <dsp:cNvPr id="0" name=""/>
        <dsp:cNvSpPr/>
      </dsp:nvSpPr>
      <dsp:spPr>
        <a:xfrm>
          <a:off x="1180941" y="3365375"/>
          <a:ext cx="1448116" cy="7474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Installing Trade Ally</a:t>
          </a:r>
          <a:endParaRPr lang="en-US" sz="1800" kern="1200" dirty="0"/>
        </a:p>
      </dsp:txBody>
      <dsp:txXfrm>
        <a:off x="1180941" y="3365375"/>
        <a:ext cx="1448116" cy="74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62" tIns="46481" rIns="92962" bIns="46481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62" tIns="46481" rIns="92962" bIns="46481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44B2038-52A9-4BF3-BEF1-2B3597B0FA46}" type="datetimeFigureOut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2" tIns="46481" rIns="92962" bIns="4648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62" tIns="46481" rIns="92962" bIns="464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62" tIns="46481" rIns="92962" bIns="46481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62" tIns="46481" rIns="92962" bIns="46481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F6210D9-0FEA-4A89-B143-595EFEBE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The application of</a:t>
            </a:r>
            <a:r>
              <a:rPr lang="en-US" b="1" i="1" smtClean="0">
                <a:latin typeface="Arial" charset="0"/>
                <a:cs typeface="Arial" charset="0"/>
              </a:rPr>
              <a:t> Building Science</a:t>
            </a:r>
            <a:r>
              <a:rPr lang="en-US" smtClean="0">
                <a:latin typeface="Arial" charset="0"/>
                <a:cs typeface="Arial" charset="0"/>
              </a:rPr>
              <a:t> principles and methodologies as we perform retrofit work on houses.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A WHOLE-HOUSE APPROACH: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Using advanced diagnostics and a thorough understanding of scientific principles, we understand how houses operate better than ever before.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We use state-of-the-art materials and installation techniques that maximize the inherent efficiency of any given structure.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We re-design houses and in doing so, </a:t>
            </a:r>
            <a:r>
              <a:rPr lang="en-US" b="1" i="1" smtClean="0">
                <a:latin typeface="Arial" charset="0"/>
                <a:cs typeface="Arial" charset="0"/>
              </a:rPr>
              <a:t>we “future-proof” them.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b="1" i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mtClean="0">
                <a:latin typeface="Arial" charset="0"/>
                <a:cs typeface="Arial" charset="0"/>
              </a:rPr>
              <a:t>Looking at a building not as a combination of individual parts, but as an integrated and dynamic system.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en-US" sz="1400" b="1" i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5BE6EC-AFF5-47F0-A588-D891168CD27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CB9A2C-BB01-4153-A43B-629E3CEC657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BD15E-3CC4-4B46-9DB9-DD9BA278616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smtClean="0">
              <a:latin typeface="Arial" charset="0"/>
              <a:ea typeface="ヒラギノ角ゴ Pro W3" pitchFamily="16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1600" smtClean="0">
              <a:latin typeface="Arial" charset="0"/>
              <a:ea typeface="ヒラギノ角ゴ Pro W3" pitchFamily="1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Arial" charset="0"/>
                <a:ea typeface="ヒラギノ角ゴ Pro W3" pitchFamily="16" charset="-128"/>
              </a:rPr>
              <a:t>We refer to our trade allies, retailers, etc. as “market providers”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623D-5F51-47DF-8282-045F85CCE308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1A0C-DBF4-4560-A5B6-3A9FC32C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0FDE-0A13-4174-BE5D-D9C8A8142EB2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72C05-12F7-4E88-B43D-7D62B61A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5323-C4EF-4969-9E58-87FD814E5879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BA059-5F94-4C07-A8CE-15FE4EED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7F8E-E5E9-4849-AC3B-ED5B13980DC3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CEE1-0AF5-4EA0-9A7D-6BD454C2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2346-744B-4B90-BB61-B6708AD348D0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1F8C-9B10-4F48-A73F-FDE028884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734B-968D-409E-9DF8-9BA2C660F1D3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DF0B-08AD-4757-8BE5-FB27AD642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FA74-CAA0-4202-8C91-AAEEAD44BDF6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6076-5B8E-4DD9-A89D-CE2FAAC5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9E75-999E-449A-A985-79B1E5DEAED1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E394-B1AA-4522-AF16-31E2D885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4BC2-7C15-4D70-BE77-0ADBFC407A65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3740-7143-40AC-A3AD-3E5B731B6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89961-4A82-4982-B53F-3BC656AE6A03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D00C-95D8-4446-915A-40DDA5F5B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0B95-D367-4196-A670-7D5864723BF9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ED3C-8C98-4650-B262-74F56410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powerpoint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24588"/>
            <a:ext cx="913923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F662F71-0ED3-4497-A296-7CED588DB9EA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CE81F7-CB73-41CD-ACAC-ED53B92F7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arterd@weccusa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a@mlaic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4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077200" cy="3276600"/>
          </a:xfrm>
        </p:spPr>
        <p:txBody>
          <a:bodyPr/>
          <a:lstStyle/>
          <a:p>
            <a:r>
              <a:rPr lang="en-US" sz="4000" smtClean="0">
                <a:solidFill>
                  <a:srgbClr val="92D050"/>
                </a:solidFill>
              </a:rPr>
              <a:t>Green Building Retrofitting Trends and </a:t>
            </a:r>
          </a:p>
          <a:p>
            <a:r>
              <a:rPr lang="en-US" sz="4000" smtClean="0">
                <a:solidFill>
                  <a:srgbClr val="92D050"/>
                </a:solidFill>
              </a:rPr>
              <a:t>Certification Requirements</a:t>
            </a:r>
          </a:p>
          <a:p>
            <a:endParaRPr lang="en-US" sz="1800" smtClean="0"/>
          </a:p>
          <a:p>
            <a:r>
              <a:rPr lang="en-US" sz="2800" smtClean="0"/>
              <a:t>City of Milwaukee </a:t>
            </a:r>
          </a:p>
          <a:p>
            <a:r>
              <a:rPr lang="en-US" sz="2800" smtClean="0"/>
              <a:t>Emerging Business Sustainable Conference</a:t>
            </a:r>
            <a:endParaRPr lang="en-US" sz="1800" smtClean="0"/>
          </a:p>
          <a:p>
            <a:endParaRPr lang="en-US" sz="1200" smtClean="0"/>
          </a:p>
          <a:p>
            <a:r>
              <a:rPr lang="en-US" sz="1600" smtClean="0"/>
              <a:t>presented by</a:t>
            </a:r>
          </a:p>
          <a:p>
            <a:r>
              <a:rPr lang="en-US" sz="2400" smtClean="0"/>
              <a:t>Carter Dedolph	Erick Shambarger	    Ada Duffy</a:t>
            </a:r>
            <a:r>
              <a:rPr lang="en-US" smtClean="0"/>
              <a:t>	</a:t>
            </a:r>
            <a:br>
              <a:rPr lang="en-US" smtClean="0"/>
            </a:br>
            <a:endParaRPr lang="en-US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/>
              <a:t>Focus on Energy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581400" y="5410200"/>
            <a:ext cx="2514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 i="1"/>
              <a:t>City of Milwaukee</a:t>
            </a:r>
          </a:p>
          <a:p>
            <a:pPr algn="ctr">
              <a:spcBef>
                <a:spcPct val="10000"/>
              </a:spcBef>
            </a:pPr>
            <a:r>
              <a:rPr lang="en-US" sz="1600" i="1"/>
              <a:t>Office of Environmental Sustainability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019800" y="5486400"/>
            <a:ext cx="3124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i="1"/>
              <a:t>Milwaukee Lead/Asbestos</a:t>
            </a:r>
          </a:p>
          <a:p>
            <a:pPr algn="ctr">
              <a:spcBef>
                <a:spcPct val="20000"/>
              </a:spcBef>
            </a:pPr>
            <a:r>
              <a:rPr lang="en-US" sz="1600" i="1"/>
              <a:t>Information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20675"/>
            <a:ext cx="7772400" cy="1143000"/>
          </a:xfrm>
        </p:spPr>
        <p:txBody>
          <a:bodyPr/>
          <a:lstStyle/>
          <a:p>
            <a:r>
              <a:rPr lang="en-US" smtClean="0"/>
              <a:t>Existing Homes</a:t>
            </a:r>
          </a:p>
        </p:txBody>
      </p:sp>
      <p:pic>
        <p:nvPicPr>
          <p:cNvPr id="13315" name="Content Placeholder 3" descr="Remodel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>
          <a:xfrm>
            <a:off x="1828800" y="16764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438400"/>
            <a:ext cx="6554788" cy="153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71761"/>
          <a:stretch>
            <a:fillRect/>
          </a:stretch>
        </p:blipFill>
        <p:spPr>
          <a:xfrm>
            <a:off x="1828800" y="1981200"/>
            <a:ext cx="1851025" cy="1530350"/>
          </a:xfrm>
        </p:spPr>
      </p:pic>
      <p:pic>
        <p:nvPicPr>
          <p:cNvPr id="15363" name="Content Placeholder 11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85715" t="68571" r="4572" b="18286"/>
          <a:stretch>
            <a:fillRect/>
          </a:stretch>
        </p:blipFill>
        <p:spPr>
          <a:xfrm>
            <a:off x="5334000" y="1828800"/>
            <a:ext cx="2149475" cy="180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Performance with ENERGY STAR </a:t>
            </a:r>
            <a:br>
              <a:rPr lang="en-US" smtClean="0"/>
            </a:br>
            <a:r>
              <a:rPr lang="en-US" smtClean="0"/>
              <a:t>Nationally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r>
              <a:rPr lang="en-US" smtClean="0"/>
              <a:t>24,000 Home Performance with ENERGY STAR projects nationally</a:t>
            </a:r>
          </a:p>
          <a:p>
            <a:r>
              <a:rPr lang="en-US" smtClean="0"/>
              <a:t>Over 30 utilities, state energy offices, public benefit programs, non-profits, and contractors</a:t>
            </a:r>
          </a:p>
          <a:p>
            <a:r>
              <a:rPr lang="en-US" smtClean="0"/>
              <a:t>Programs are at regional, state, and local levels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Performance with ENERGY STAR </a:t>
            </a:r>
            <a:br>
              <a:rPr lang="en-US" smtClean="0"/>
            </a:br>
            <a:r>
              <a:rPr lang="en-US" smtClean="0"/>
              <a:t>Wisconsin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2606675"/>
            <a:ext cx="7772400" cy="3032125"/>
          </a:xfrm>
        </p:spPr>
        <p:txBody>
          <a:bodyPr/>
          <a:lstStyle/>
          <a:p>
            <a:r>
              <a:rPr lang="en-US" sz="2800" smtClean="0"/>
              <a:t>1,950 Home Performance with ENERGY STAR completed projects in 2009</a:t>
            </a:r>
          </a:p>
          <a:p>
            <a:r>
              <a:rPr lang="en-US" sz="2800" smtClean="0"/>
              <a:t>55% post assessments/pre assessments</a:t>
            </a:r>
          </a:p>
          <a:p>
            <a:r>
              <a:rPr lang="en-US" sz="2800" smtClean="0"/>
              <a:t>75% completions implemented 3 or more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685800" y="182563"/>
            <a:ext cx="7772400" cy="1143000"/>
          </a:xfrm>
        </p:spPr>
        <p:txBody>
          <a:bodyPr/>
          <a:lstStyle/>
          <a:p>
            <a:r>
              <a:rPr lang="en-US" smtClean="0"/>
              <a:t>Participants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427038"/>
            <a:ext cx="7772400" cy="1143000"/>
          </a:xfrm>
        </p:spPr>
        <p:txBody>
          <a:bodyPr/>
          <a:lstStyle/>
          <a:p>
            <a:r>
              <a:rPr lang="en-US" smtClean="0"/>
              <a:t>Consumer Program Participation Paths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685800" y="1981200"/>
          <a:ext cx="381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68275"/>
            <a:ext cx="7772400" cy="1143000"/>
          </a:xfrm>
        </p:spPr>
        <p:txBody>
          <a:bodyPr/>
          <a:lstStyle/>
          <a:p>
            <a:r>
              <a:rPr lang="en-US" smtClean="0"/>
              <a:t>Consultants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sz="2400" smtClean="0"/>
              <a:t>Independent businesses</a:t>
            </a:r>
          </a:p>
          <a:p>
            <a:pPr lvl="1"/>
            <a:r>
              <a:rPr lang="en-US" sz="2000" smtClean="0"/>
              <a:t>Offer a variety of options above and beyond Program’s required assessments</a:t>
            </a:r>
          </a:p>
          <a:p>
            <a:r>
              <a:rPr lang="en-US" sz="2400" smtClean="0"/>
              <a:t>Work for the homeowner as compared to a contractor</a:t>
            </a:r>
            <a:endParaRPr lang="en-US" sz="2000" smtClean="0"/>
          </a:p>
          <a:p>
            <a:r>
              <a:rPr lang="en-US" sz="2400" smtClean="0"/>
              <a:t>Third party recommendations on the measures a homeowner needs </a:t>
            </a:r>
          </a:p>
          <a:p>
            <a:pPr eaLnBrk="1" hangingPunct="1"/>
            <a:r>
              <a:rPr lang="en-US" sz="2400" smtClean="0"/>
              <a:t>Perform a full energy evaluation of your home</a:t>
            </a:r>
          </a:p>
          <a:p>
            <a:pPr lvl="1" eaLnBrk="1" hangingPunct="1"/>
            <a:r>
              <a:rPr lang="en-US" sz="2000" smtClean="0"/>
              <a:t>Includes performance testing of ventilation and mechanical systems, combustion safety testing, building tightness, and insulation levels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6038"/>
            <a:ext cx="7772400" cy="1143000"/>
          </a:xfrm>
        </p:spPr>
        <p:txBody>
          <a:bodyPr/>
          <a:lstStyle/>
          <a:p>
            <a:r>
              <a:rPr lang="en-US" smtClean="0"/>
              <a:t>Consultants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09696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Provide a written report outlining suggested changes and help determine next steps</a:t>
            </a:r>
          </a:p>
          <a:p>
            <a:pPr eaLnBrk="1" hangingPunct="1"/>
            <a:r>
              <a:rPr lang="en-US" smtClean="0"/>
              <a:t>Will suggest Trade Allies that do the work to the Program’s standards</a:t>
            </a:r>
          </a:p>
          <a:p>
            <a:pPr eaLnBrk="1" hangingPunct="1"/>
            <a:r>
              <a:rPr lang="en-US" smtClean="0"/>
              <a:t>After the work is complete, consultant returns to provide independent verification the work was done correctly and re-test for combustion equipment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en-US" smtClean="0"/>
              <a:t>Cash-Back Rewards</a:t>
            </a:r>
          </a:p>
        </p:txBody>
      </p:sp>
      <p:pic>
        <p:nvPicPr>
          <p:cNvPr id="22531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32001" t="16457" r="30856" b="6400"/>
          <a:stretch>
            <a:fillRect/>
          </a:stretch>
        </p:blipFill>
        <p:spPr>
          <a:xfrm>
            <a:off x="2971800" y="1600200"/>
            <a:ext cx="3170238" cy="4114800"/>
          </a:xfrm>
          <a:ln>
            <a:solidFill>
              <a:schemeClr val="tx2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38400" y="5715000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http://www.focusonenergy.com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Workshop Purpose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smtClean="0"/>
              <a:t>Explain new business opportunities in the green building market, including existing Focus on Energy programs and the new city-scale energy retrofit program called </a:t>
            </a:r>
            <a:r>
              <a:rPr lang="en-US" sz="2800" i="1" smtClean="0"/>
              <a:t>ME</a:t>
            </a:r>
            <a:r>
              <a:rPr lang="en-US" sz="2800" i="1" baseline="30000" smtClean="0"/>
              <a:t>2.</a:t>
            </a:r>
          </a:p>
          <a:p>
            <a:pPr>
              <a:spcBef>
                <a:spcPct val="50000"/>
              </a:spcBef>
            </a:pPr>
            <a:r>
              <a:rPr lang="en-US" sz="2800" smtClean="0"/>
              <a:t>Describe what certifications are necessary for contractors to participate in these programs</a:t>
            </a:r>
          </a:p>
          <a:p>
            <a:pPr>
              <a:spcBef>
                <a:spcPct val="50000"/>
              </a:spcBef>
            </a:pPr>
            <a:r>
              <a:rPr lang="en-US" sz="2800" smtClean="0"/>
              <a:t>Describe how certifications can be obtained</a:t>
            </a:r>
          </a:p>
          <a:p>
            <a:endParaRPr 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Consultant Selection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Building science experience</a:t>
            </a:r>
          </a:p>
          <a:p>
            <a:r>
              <a:rPr lang="en-US" smtClean="0"/>
              <a:t>Business experience</a:t>
            </a:r>
          </a:p>
          <a:p>
            <a:r>
              <a:rPr lang="en-US" smtClean="0"/>
              <a:t>Verbal and written communication skills</a:t>
            </a:r>
          </a:p>
          <a:p>
            <a:r>
              <a:rPr lang="en-US" smtClean="0"/>
              <a:t>Computer skills</a:t>
            </a:r>
          </a:p>
          <a:p>
            <a:r>
              <a:rPr lang="en-US" smtClean="0"/>
              <a:t>Customer service skills</a:t>
            </a:r>
          </a:p>
          <a:p>
            <a:r>
              <a:rPr lang="en-US" smtClean="0"/>
              <a:t>Application process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Consultant Program Training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800" smtClean="0"/>
              <a:t>Two week classroom and field training by Program Staff</a:t>
            </a:r>
          </a:p>
          <a:p>
            <a:pPr lvl="1"/>
            <a:r>
              <a:rPr lang="en-US" smtClean="0"/>
              <a:t>2 trainings per year</a:t>
            </a:r>
          </a:p>
          <a:p>
            <a:pPr lvl="1"/>
            <a:r>
              <a:rPr lang="en-US" smtClean="0"/>
              <a:t>10 – 12 candidates per training</a:t>
            </a:r>
          </a:p>
          <a:p>
            <a:r>
              <a:rPr lang="en-US" sz="2800" smtClean="0"/>
              <a:t>RESNET Home Energy Rater certification</a:t>
            </a:r>
          </a:p>
          <a:p>
            <a:r>
              <a:rPr lang="en-US" sz="2800" smtClean="0"/>
              <a:t>BPI Building Analyst certification</a:t>
            </a:r>
          </a:p>
          <a:p>
            <a:r>
              <a:rPr lang="en-US" sz="2800" smtClean="0"/>
              <a:t>Mentoring in the field by Program Staff for first 3-5 projects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88925"/>
            <a:ext cx="7772400" cy="1143000"/>
          </a:xfrm>
        </p:spPr>
        <p:txBody>
          <a:bodyPr/>
          <a:lstStyle/>
          <a:p>
            <a:r>
              <a:rPr lang="en-US" smtClean="0"/>
              <a:t>Consultants – After Training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660525"/>
            <a:ext cx="7772400" cy="4114800"/>
          </a:xfrm>
        </p:spPr>
        <p:txBody>
          <a:bodyPr/>
          <a:lstStyle/>
          <a:p>
            <a:r>
              <a:rPr lang="en-US" smtClean="0"/>
              <a:t>Program expectations and protocols</a:t>
            </a:r>
          </a:p>
          <a:p>
            <a:pPr lvl="1"/>
            <a:r>
              <a:rPr lang="en-US" smtClean="0"/>
              <a:t>Signed agreement for participation</a:t>
            </a:r>
          </a:p>
          <a:p>
            <a:r>
              <a:rPr lang="en-US" smtClean="0"/>
              <a:t>Quarterly meetings</a:t>
            </a:r>
          </a:p>
          <a:p>
            <a:r>
              <a:rPr lang="en-US" smtClean="0"/>
              <a:t>Tech exchanges</a:t>
            </a:r>
          </a:p>
          <a:p>
            <a:r>
              <a:rPr lang="en-US" smtClean="0"/>
              <a:t>CEU requirements</a:t>
            </a:r>
          </a:p>
          <a:p>
            <a:r>
              <a:rPr lang="en-US" smtClean="0"/>
              <a:t>Homeowner surveys after completion</a:t>
            </a:r>
          </a:p>
          <a:p>
            <a:r>
              <a:rPr lang="en-US" smtClean="0"/>
              <a:t>Program QA/QC for a certain number of jobs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1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Consultant Services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93838"/>
            <a:ext cx="403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Primary focus is on building shell to deliver whole-house building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Service includes pre and post evaluations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Blower door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Diagnostics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Combustion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Delivered for fee</a:t>
            </a:r>
          </a:p>
        </p:txBody>
      </p:sp>
      <p:pic>
        <p:nvPicPr>
          <p:cNvPr id="26628" name="Picture 6" descr="BD Test w APT (Color)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279525"/>
            <a:ext cx="3767138" cy="4648200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Trade Allies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mtClean="0"/>
              <a:t>Installing Trade Allies - contractors</a:t>
            </a:r>
          </a:p>
          <a:p>
            <a:pPr lvl="1"/>
            <a:r>
              <a:rPr lang="en-US" smtClean="0"/>
              <a:t>Installs reward measures</a:t>
            </a:r>
          </a:p>
          <a:p>
            <a:pPr lvl="1"/>
            <a:r>
              <a:rPr lang="en-US" smtClean="0"/>
              <a:t>Requires Retrofit Clinic</a:t>
            </a:r>
          </a:p>
          <a:p>
            <a:r>
              <a:rPr lang="en-US" smtClean="0"/>
              <a:t>Referring Trade Allies</a:t>
            </a:r>
          </a:p>
          <a:p>
            <a:pPr lvl="1"/>
            <a:r>
              <a:rPr lang="en-US" smtClean="0"/>
              <a:t>Does not install reward measures</a:t>
            </a:r>
          </a:p>
          <a:p>
            <a:pPr lvl="1"/>
            <a:r>
              <a:rPr lang="en-US" smtClean="0"/>
              <a:t>Requires Introductory Webinar</a:t>
            </a:r>
          </a:p>
          <a:p>
            <a:r>
              <a:rPr lang="en-US" smtClean="0"/>
              <a:t>Both types of Trade Allies</a:t>
            </a:r>
          </a:p>
          <a:p>
            <a:pPr lvl="1"/>
            <a:r>
              <a:rPr lang="en-US" smtClean="0"/>
              <a:t>Partner with a Consultant</a:t>
            </a:r>
          </a:p>
          <a:p>
            <a:pPr lvl="1"/>
            <a:r>
              <a:rPr lang="en-US" smtClean="0"/>
              <a:t>Eligible for coop marketing $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15875"/>
            <a:ext cx="7772400" cy="1143000"/>
          </a:xfrm>
        </p:spPr>
        <p:txBody>
          <a:bodyPr/>
          <a:lstStyle/>
          <a:p>
            <a:r>
              <a:rPr lang="en-US" smtClean="0"/>
              <a:t>Trends</a:t>
            </a:r>
          </a:p>
        </p:txBody>
      </p:sp>
      <p:pic>
        <p:nvPicPr>
          <p:cNvPr id="28675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3428" t="16457" r="24001" b="6400"/>
          <a:stretch>
            <a:fillRect/>
          </a:stretch>
        </p:blipFill>
        <p:spPr>
          <a:xfrm>
            <a:off x="1981200" y="1219200"/>
            <a:ext cx="5257800" cy="4953000"/>
          </a:xfrm>
          <a:ln w="19050">
            <a:solidFill>
              <a:schemeClr val="tx1">
                <a:alpha val="43921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Completion History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p:oleObj spid="_x0000_s1026" r:id="rId4" imgW="7773074" imgH="411515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Milwaukee Energy Efficiency Program (ME2)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Cities of Milwaukee, Madison, and Racine were awarded $20 million from the federal government to launch a $100 million community-wide retrofit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Program will follow Focus on Energy Home Performance with ENERGY STAR protocol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ME2 will provide an innovative loan program to homeowners to finance energy retrofit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ME2 will coordinate a large scale marketing campaign for energy efficiency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62000" y="6019800"/>
            <a:ext cx="2438400" cy="677863"/>
            <a:chOff x="480" y="3792"/>
            <a:chExt cx="1536" cy="427"/>
          </a:xfrm>
        </p:grpSpPr>
        <p:pic>
          <p:nvPicPr>
            <p:cNvPr id="29701" name="Picture 4" descr="Green Team symb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3838"/>
              <a:ext cx="38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816" y="3792"/>
              <a:ext cx="120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Milwaukee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Office of Environmental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Sustainability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Certified Contractors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/>
              <a:t>Wisconsin Energy Conservation Corporation will issue RFQ for certified contractors for ME</a:t>
            </a:r>
            <a:r>
              <a:rPr lang="en-US" sz="2400" baseline="30000" smtClean="0"/>
              <a:t>2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Qualifications will require Community Workforce Agreement provisions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Contractor must be licensed, bonded, and insured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Focus on Energy technical qualifications (to follow)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EPA lead abate rules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Waste disposal guidelines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Register as a Focus on Energy Trade Ally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Not disbarred by State and Federal authorities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04800" y="5943600"/>
            <a:ext cx="2438400" cy="677863"/>
            <a:chOff x="480" y="3792"/>
            <a:chExt cx="1536" cy="427"/>
          </a:xfrm>
        </p:grpSpPr>
        <p:pic>
          <p:nvPicPr>
            <p:cNvPr id="30725" name="Picture 4" descr="Green Team symb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3838"/>
              <a:ext cx="38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816" y="3792"/>
              <a:ext cx="120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Milwaukee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Office of Environmental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Sustainability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Community Workforce Agreement Provisions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Implement a Community Workforce Agreement for trades work in ME2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Davis-Bacon (prevailing) wages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Workers as employees of the contractor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OSHA safety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40% utilization of Residence Preference Program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Utilization of apprentices and on-the-job trainees per DWD standards.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New hires from qualified training programs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Coordination with Pathways Out of Poverty grant and workforce development partners to provide qualified workers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28600" y="6019800"/>
            <a:ext cx="2438400" cy="677863"/>
            <a:chOff x="480" y="3792"/>
            <a:chExt cx="1536" cy="427"/>
          </a:xfrm>
        </p:grpSpPr>
        <p:pic>
          <p:nvPicPr>
            <p:cNvPr id="31749" name="Picture 4" descr="Green Team symb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3838"/>
              <a:ext cx="38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816" y="3792"/>
              <a:ext cx="120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Milwaukee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Office of Environmental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200">
                  <a:solidFill>
                    <a:schemeClr val="bg2"/>
                  </a:solidFill>
                  <a:latin typeface="Friz Quadrata Std" pitchFamily="34" charset="0"/>
                  <a:ea typeface="+mn-ea"/>
                </a:rPr>
                <a:t>Sustainability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Wisconsin’s statewide resource for energy efficiency and renewable energy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Legislature created the program in 1999; expanded in 2005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Helps implement projects that would not occur otherwise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Customer eligibility based on their electric and/or natural gas utilities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01675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/>
              <a:t>What is Focus on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Certifications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>
          <a:xfrm>
            <a:off x="1905000" y="3429000"/>
            <a:ext cx="1371600" cy="639763"/>
          </a:xfrm>
        </p:spPr>
        <p:txBody>
          <a:bodyPr/>
          <a:lstStyle/>
          <a:p>
            <a:r>
              <a:rPr lang="en-US" sz="2800" b="0" smtClean="0">
                <a:cs typeface="Arial" charset="0"/>
              </a:rPr>
              <a:t>Homes</a:t>
            </a:r>
          </a:p>
        </p:txBody>
      </p:sp>
      <p:pic>
        <p:nvPicPr>
          <p:cNvPr id="32772" name="Picture 2" descr="BD Test w APT (Color)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1116013" cy="1376363"/>
          </a:xfrm>
          <a:ln w="19050">
            <a:solidFill>
              <a:srgbClr val="000000"/>
            </a:solidFill>
          </a:ln>
        </p:spPr>
      </p:pic>
      <p:sp>
        <p:nvSpPr>
          <p:cNvPr id="3277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828800" y="1905000"/>
            <a:ext cx="1905000" cy="639763"/>
          </a:xfrm>
        </p:spPr>
        <p:txBody>
          <a:bodyPr/>
          <a:lstStyle/>
          <a:p>
            <a:r>
              <a:rPr lang="en-US" sz="2800" b="0" smtClean="0"/>
              <a:t>Individuals</a:t>
            </a:r>
          </a:p>
        </p:txBody>
      </p:sp>
      <p:pic>
        <p:nvPicPr>
          <p:cNvPr id="32774" name="Content Placeholder 3" descr="Remodele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-6000" contrast="42000"/>
          </a:blip>
          <a:srcRect/>
          <a:stretch>
            <a:fillRect/>
          </a:stretch>
        </p:blipFill>
        <p:spPr>
          <a:xfrm>
            <a:off x="5410200" y="3165475"/>
            <a:ext cx="1676400" cy="1257300"/>
          </a:xfrm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828800" y="50292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Companies</a:t>
            </a:r>
          </a:p>
        </p:txBody>
      </p:sp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5" cstate="print"/>
          <a:srcRect t="60007"/>
          <a:stretch>
            <a:fillRect/>
          </a:stretch>
        </p:blipFill>
        <p:spPr bwMode="auto">
          <a:xfrm>
            <a:off x="5410200" y="46482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2514600"/>
            <a:ext cx="4803775" cy="1843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158875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smtClean="0"/>
              <a:t>Building Analyst Professional</a:t>
            </a:r>
          </a:p>
          <a:p>
            <a:endParaRPr lang="en-US" sz="2400" smtClean="0"/>
          </a:p>
          <a:p>
            <a:r>
              <a:rPr lang="en-US" sz="2800" smtClean="0"/>
              <a:t>BPI Certified Professional</a:t>
            </a:r>
          </a:p>
          <a:p>
            <a:r>
              <a:rPr lang="en-US" sz="2800" smtClean="0"/>
              <a:t>Building science (Fundamentals)</a:t>
            </a:r>
          </a:p>
          <a:p>
            <a:r>
              <a:rPr lang="en-US" sz="2800" smtClean="0"/>
              <a:t>Buildings and their systems</a:t>
            </a:r>
          </a:p>
          <a:p>
            <a:r>
              <a:rPr lang="en-US" sz="2800" smtClean="0"/>
              <a:t>Measurement and verification of building performance</a:t>
            </a:r>
          </a:p>
          <a:p>
            <a:r>
              <a:rPr lang="en-US" sz="2800" smtClean="0"/>
              <a:t>BPI National Standards and Project Standards</a:t>
            </a:r>
          </a:p>
          <a:p>
            <a:r>
              <a:rPr lang="en-US" sz="2800" smtClean="0"/>
              <a:t>Analyzing building systems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212725"/>
            <a:ext cx="2133600" cy="81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smtClean="0"/>
              <a:t>Envelope Professional</a:t>
            </a:r>
          </a:p>
          <a:p>
            <a:endParaRPr lang="en-US" sz="2400" smtClean="0"/>
          </a:p>
          <a:p>
            <a:r>
              <a:rPr lang="en-US" sz="2800" smtClean="0"/>
              <a:t>Building science (Intermediate)</a:t>
            </a:r>
          </a:p>
          <a:p>
            <a:r>
              <a:rPr lang="en-US" sz="2800" smtClean="0"/>
              <a:t>Envelope and their interaction with other building systems</a:t>
            </a:r>
          </a:p>
          <a:p>
            <a:r>
              <a:rPr lang="en-US" sz="2800" smtClean="0"/>
              <a:t>Measurement and verification of building performance</a:t>
            </a:r>
          </a:p>
          <a:p>
            <a:r>
              <a:rPr lang="en-US" sz="2800" smtClean="0"/>
              <a:t>BPI National Standards and Project Standards</a:t>
            </a:r>
          </a:p>
          <a:p>
            <a:r>
              <a:rPr lang="en-US" sz="2800" smtClean="0"/>
              <a:t>Optimizing building envelopes and their interaction with building systems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136525"/>
            <a:ext cx="2133600" cy="81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Air Sealing Installer</a:t>
            </a:r>
          </a:p>
          <a:p>
            <a:pPr algn="ctr">
              <a:buFontTx/>
              <a:buNone/>
            </a:pPr>
            <a:r>
              <a:rPr lang="en-US" smtClean="0"/>
              <a:t>Dense – Pack Insulation Installer</a:t>
            </a:r>
          </a:p>
          <a:p>
            <a:pPr algn="ctr">
              <a:buFontTx/>
              <a:buNone/>
            </a:pPr>
            <a:r>
              <a:rPr lang="en-US" smtClean="0"/>
              <a:t>Air Sealing Crew Chief</a:t>
            </a:r>
          </a:p>
          <a:p>
            <a:pPr algn="ctr">
              <a:buFontTx/>
              <a:buNone/>
            </a:pPr>
            <a:r>
              <a:rPr lang="en-US" smtClean="0"/>
              <a:t>Dense – Pack Insulation Crew</a:t>
            </a:r>
          </a:p>
          <a:p>
            <a:endParaRPr lang="en-US" sz="2400" smtClean="0"/>
          </a:p>
          <a:p>
            <a:r>
              <a:rPr lang="en-US" sz="2800" smtClean="0"/>
              <a:t>Proposed certifications for professionals</a:t>
            </a:r>
          </a:p>
          <a:p>
            <a:r>
              <a:rPr lang="en-US" sz="2800" smtClean="0"/>
              <a:t>Review and comment phase</a:t>
            </a:r>
          </a:p>
          <a:p>
            <a:r>
              <a:rPr lang="en-US" sz="2800" smtClean="0"/>
              <a:t>Response to national Home Star legislation</a:t>
            </a:r>
          </a:p>
          <a:p>
            <a:endParaRPr lang="en-US" sz="2400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198438"/>
            <a:ext cx="2133600" cy="81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smtClean="0"/>
              <a:t>Accredited Organization</a:t>
            </a:r>
          </a:p>
          <a:p>
            <a:endParaRPr lang="en-US" sz="2400" smtClean="0"/>
          </a:p>
          <a:p>
            <a:r>
              <a:rPr lang="en-US" smtClean="0"/>
              <a:t>BPI Accredited organization</a:t>
            </a:r>
          </a:p>
          <a:p>
            <a:r>
              <a:rPr lang="en-US" smtClean="0"/>
              <a:t>An entity that complies with the requirements set by BPI to enhance the delivery of consistent, quality focused building performance services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457200"/>
            <a:ext cx="2133600" cy="81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9429" t="16457" r="52000" b="74971"/>
          <a:stretch>
            <a:fillRect/>
          </a:stretch>
        </p:blipFill>
        <p:spPr>
          <a:xfrm>
            <a:off x="1905000" y="2895600"/>
            <a:ext cx="5257800" cy="141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Home Energy Rater</a:t>
            </a:r>
          </a:p>
          <a:p>
            <a:pPr lvl="1"/>
            <a:r>
              <a:rPr lang="en-US" smtClean="0"/>
              <a:t>A person trained and certified by a rating Provider to perform the functions of inspecting and analyzing a home to evaluate the minimum rated features and prepare an energy efficiency rating</a:t>
            </a:r>
          </a:p>
          <a:p>
            <a:pPr lvl="1"/>
            <a:r>
              <a:rPr lang="en-US" smtClean="0"/>
              <a:t>Modeling REM/Rate or approved software</a:t>
            </a:r>
          </a:p>
          <a:p>
            <a:pPr lvl="1"/>
            <a:r>
              <a:rPr lang="en-US" smtClean="0"/>
              <a:t>Rating for the home using HERS Index</a:t>
            </a:r>
          </a:p>
        </p:txBody>
      </p:sp>
      <p:pic>
        <p:nvPicPr>
          <p:cNvPr id="39939" name="Content Placeholder 3"/>
          <p:cNvPicPr>
            <a:picLocks/>
          </p:cNvPicPr>
          <p:nvPr/>
        </p:nvPicPr>
        <p:blipFill>
          <a:blip r:embed="rId3" cstate="print"/>
          <a:srcRect l="19429" t="16457" r="52000" b="74971"/>
          <a:stretch>
            <a:fillRect/>
          </a:stretch>
        </p:blipFill>
        <p:spPr bwMode="auto">
          <a:xfrm>
            <a:off x="2590800" y="914400"/>
            <a:ext cx="3962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7772400" cy="1143000"/>
          </a:xfrm>
        </p:spPr>
        <p:txBody>
          <a:bodyPr/>
          <a:lstStyle/>
          <a:p>
            <a:r>
              <a:rPr lang="en-US" smtClean="0"/>
              <a:t>Trainings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Wisconsin Energy Conservation Corporation</a:t>
            </a:r>
          </a:p>
          <a:p>
            <a:pPr>
              <a:defRPr/>
            </a:pPr>
            <a:r>
              <a:rPr lang="en-US" dirty="0" smtClean="0"/>
              <a:t>Consultant Training Fall 2010 in Milwaukee</a:t>
            </a:r>
          </a:p>
          <a:p>
            <a:pPr>
              <a:defRPr/>
            </a:pPr>
            <a:r>
              <a:rPr lang="en-US" dirty="0" smtClean="0"/>
              <a:t>BPI Installer certifications when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096000" cy="914400"/>
          </a:xfrm>
        </p:spPr>
        <p:txBody>
          <a:bodyPr/>
          <a:lstStyle/>
          <a:p>
            <a:r>
              <a:rPr lang="en-US" sz="4000" smtClean="0"/>
              <a:t>Thank You!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33400" y="2514600"/>
            <a:ext cx="3886200" cy="2362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Carter Dedolph</a:t>
            </a:r>
          </a:p>
          <a:p>
            <a:pPr algn="ctr">
              <a:buFontTx/>
              <a:buNone/>
            </a:pPr>
            <a:r>
              <a:rPr lang="en-US" sz="1800" smtClean="0"/>
              <a:t>Senior Program Manager</a:t>
            </a:r>
          </a:p>
          <a:p>
            <a:pPr algn="ctr">
              <a:buFontTx/>
              <a:buNone/>
            </a:pPr>
            <a:r>
              <a:rPr lang="en-US" sz="1600" smtClean="0"/>
              <a:t>Home Performance with ENERGY STAR</a:t>
            </a:r>
          </a:p>
          <a:p>
            <a:pPr algn="ctr">
              <a:buFontTx/>
              <a:buNone/>
            </a:pPr>
            <a:r>
              <a:rPr lang="en-US" sz="1600" smtClean="0"/>
              <a:t>Wisconsin ENERGY STAR Homes</a:t>
            </a:r>
          </a:p>
          <a:p>
            <a:pPr algn="ctr">
              <a:buFontTx/>
              <a:buNone/>
            </a:pPr>
            <a:r>
              <a:rPr lang="en-US" sz="1600" smtClean="0"/>
              <a:t> 608.249.1271 ext 315</a:t>
            </a:r>
          </a:p>
          <a:p>
            <a:pPr algn="ctr">
              <a:buFontTx/>
              <a:buNone/>
            </a:pPr>
            <a:r>
              <a:rPr lang="en-US" sz="1600" u="sng" smtClean="0">
                <a:hlinkClick r:id="rId3"/>
              </a:rPr>
              <a:t>carterd@weccusa.org</a:t>
            </a:r>
            <a:endParaRPr lang="en-US" sz="1600" u="sng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endParaRPr lang="en-US" sz="2000" smtClean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094038" y="762000"/>
            <a:ext cx="320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41989" name="Rectangle 3"/>
          <p:cNvSpPr>
            <a:spLocks/>
          </p:cNvSpPr>
          <p:nvPr/>
        </p:nvSpPr>
        <p:spPr bwMode="auto">
          <a:xfrm>
            <a:off x="4800600" y="25908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/>
              <a:t>Erick Shambarger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800"/>
              <a:t>City of Milwaukee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/>
              <a:t>Office of Environmental Sustainability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/>
              <a:t> 414-286-8556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u="sng"/>
              <a:t>eshamb@milwaukee.gov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600" u="sng"/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600" u="sng"/>
          </a:p>
        </p:txBody>
      </p:sp>
      <p:sp>
        <p:nvSpPr>
          <p:cNvPr id="41990" name="Rectangle 3"/>
          <p:cNvSpPr>
            <a:spLocks/>
          </p:cNvSpPr>
          <p:nvPr/>
        </p:nvSpPr>
        <p:spPr bwMode="auto">
          <a:xfrm>
            <a:off x="2438400" y="45720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40000"/>
              </a:spcBef>
            </a:pPr>
            <a:r>
              <a:rPr lang="en-US" sz="2800"/>
              <a:t>Ada Duffy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Milwaukee Lead/Asbestos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 Information Center, Inc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/>
              <a:t>414-481-9070 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>
                <a:hlinkClick r:id="rId4"/>
              </a:rPr>
              <a:t>ada@mlaic.com</a:t>
            </a:r>
            <a:r>
              <a:rPr lang="en-US" sz="1600"/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600"/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 smtClean="0"/>
              <a:t>Residential, Business and Renewable Energy Programs</a:t>
            </a:r>
          </a:p>
          <a:p>
            <a:pPr lvl="1" eaLnBrk="1" hangingPunct="1"/>
            <a:r>
              <a:rPr lang="en-US" sz="3200" smtClean="0"/>
              <a:t>Single and multifamily homes</a:t>
            </a:r>
          </a:p>
          <a:p>
            <a:pPr lvl="1" eaLnBrk="1" hangingPunct="1"/>
            <a:r>
              <a:rPr lang="en-US" sz="3200" smtClean="0"/>
              <a:t>Commercial, industrial, agricultural and school/government buildings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Education, technical expertise and financial assistance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731838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/>
              <a:t>Focus on Energy Offers…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eaLnBrk="1" hangingPunct="1"/>
            <a:r>
              <a:rPr lang="en-US" sz="3100" smtClean="0"/>
              <a:t>Over 85,000 businesses and over 1.3 million residents have already participated in Focus on Energy</a:t>
            </a:r>
          </a:p>
          <a:p>
            <a:pPr eaLnBrk="1" hangingPunct="1">
              <a:spcBef>
                <a:spcPct val="50000"/>
              </a:spcBef>
            </a:pPr>
            <a:r>
              <a:rPr lang="en-US" sz="3100" smtClean="0"/>
              <a:t>More than 3,000 market provider partnerships statewide</a:t>
            </a:r>
          </a:p>
          <a:p>
            <a:pPr eaLnBrk="1" hangingPunct="1">
              <a:spcBef>
                <a:spcPct val="50000"/>
              </a:spcBef>
            </a:pPr>
            <a:r>
              <a:rPr lang="en-US" sz="3100" smtClean="0"/>
              <a:t>By mid-2009, Wisconsin’s residents and businesses were saving more than $268 million </a:t>
            </a:r>
            <a:r>
              <a:rPr lang="en-US" sz="3100" i="1" smtClean="0"/>
              <a:t>annually</a:t>
            </a:r>
            <a:r>
              <a:rPr lang="en-US" sz="3100" smtClean="0"/>
              <a:t> as a result of Focus on Energy programs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93725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/>
              <a:t>Focus Accomplishments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Green Building</a:t>
            </a:r>
          </a:p>
          <a:p>
            <a:r>
              <a:rPr lang="en-US" smtClean="0"/>
              <a:t>Home Performance with ENERGY STAR</a:t>
            </a:r>
          </a:p>
          <a:p>
            <a:pPr lvl="1"/>
            <a:r>
              <a:rPr lang="en-US" smtClean="0"/>
              <a:t>Focus on Energy’s Existing Home Program</a:t>
            </a:r>
          </a:p>
          <a:p>
            <a:r>
              <a:rPr lang="en-US" smtClean="0"/>
              <a:t>Retrofitting Trends</a:t>
            </a:r>
          </a:p>
          <a:p>
            <a:r>
              <a:rPr lang="en-US" smtClean="0"/>
              <a:t>ME</a:t>
            </a:r>
            <a:r>
              <a:rPr lang="en-US" baseline="30000" smtClean="0"/>
              <a:t>2</a:t>
            </a:r>
            <a:r>
              <a:rPr lang="en-US" smtClean="0"/>
              <a:t> Program</a:t>
            </a:r>
          </a:p>
          <a:p>
            <a:r>
              <a:rPr lang="en-US" smtClean="0"/>
              <a:t>Certifications and Training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/>
          <a:p>
            <a:r>
              <a:rPr lang="en-US" smtClean="0"/>
              <a:t>What is a Green Building?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76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57800" y="31242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 sz="2000"/>
              <a:t>       Indoor</a:t>
            </a:r>
          </a:p>
          <a:p>
            <a:pPr eaLnBrk="0" hangingPunct="0"/>
            <a:r>
              <a:rPr lang="en-US" sz="2000"/>
              <a:t>Environmental</a:t>
            </a:r>
          </a:p>
          <a:p>
            <a:pPr eaLnBrk="0" hangingPunct="0"/>
            <a:r>
              <a:rPr lang="en-US" sz="2000"/>
              <a:t>       Quality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257800" y="12954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/>
              <a:t> </a:t>
            </a:r>
            <a:r>
              <a:rPr lang="en-US" sz="2000"/>
              <a:t>Innovation</a:t>
            </a:r>
          </a:p>
          <a:p>
            <a:pPr eaLnBrk="0" hangingPunct="0"/>
            <a:r>
              <a:rPr lang="en-US" sz="2000"/>
              <a:t>        in</a:t>
            </a:r>
          </a:p>
          <a:p>
            <a:pPr eaLnBrk="0" hangingPunct="0"/>
            <a:r>
              <a:rPr lang="en-US" sz="2000"/>
              <a:t>    Design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57600" y="40386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/>
              <a:t> </a:t>
            </a:r>
            <a:r>
              <a:rPr lang="en-US" sz="2000"/>
              <a:t> Materials</a:t>
            </a:r>
          </a:p>
          <a:p>
            <a:pPr eaLnBrk="0" hangingPunct="0"/>
            <a:r>
              <a:rPr lang="en-US" sz="2000"/>
              <a:t>      and</a:t>
            </a:r>
          </a:p>
          <a:p>
            <a:pPr eaLnBrk="0" hangingPunct="0"/>
            <a:r>
              <a:rPr lang="en-US" sz="2000"/>
              <a:t>Resources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057400" y="31242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 sz="2000"/>
              <a:t>   Water </a:t>
            </a:r>
          </a:p>
          <a:p>
            <a:pPr eaLnBrk="0" hangingPunct="0"/>
            <a:r>
              <a:rPr lang="en-US" sz="2000"/>
              <a:t>Efficiency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7400" y="12954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 sz="2000"/>
              <a:t>Sustainable</a:t>
            </a:r>
          </a:p>
          <a:p>
            <a:pPr eaLnBrk="0" hangingPunct="0"/>
            <a:r>
              <a:rPr lang="en-US" sz="2000"/>
              <a:t>      Sites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657600" y="3810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0" hangingPunct="0"/>
            <a:r>
              <a:rPr lang="en-US" sz="2000"/>
              <a:t>     Energy</a:t>
            </a:r>
          </a:p>
          <a:p>
            <a:pPr eaLnBrk="0" hangingPunct="0"/>
            <a:r>
              <a:rPr lang="en-US" sz="2000"/>
              <a:t>       and</a:t>
            </a:r>
          </a:p>
          <a:p>
            <a:pPr eaLnBrk="0" hangingPunct="0"/>
            <a:r>
              <a:rPr lang="en-US" sz="2000"/>
              <a:t> Atmosphere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29000" y="1981200"/>
            <a:ext cx="2286000" cy="22860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GREEN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2" grpId="0" animBg="1"/>
      <p:bldP spid="6" grpId="0" animBg="1"/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441325"/>
            <a:ext cx="7772400" cy="1143000"/>
          </a:xfrm>
        </p:spPr>
        <p:txBody>
          <a:bodyPr/>
          <a:lstStyle/>
          <a:p>
            <a:r>
              <a:rPr lang="en-US" smtClean="0"/>
              <a:t>Many Different Programs</a:t>
            </a:r>
          </a:p>
        </p:txBody>
      </p:sp>
      <p:pic>
        <p:nvPicPr>
          <p:cNvPr id="12291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r="81055"/>
          <a:stretch>
            <a:fillRect/>
          </a:stretch>
        </p:blipFill>
        <p:spPr>
          <a:xfrm>
            <a:off x="2209800" y="2133600"/>
            <a:ext cx="1065213" cy="1524000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057400"/>
            <a:ext cx="3419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6" cstate="print"/>
          <a:srcRect r="71761"/>
          <a:stretch>
            <a:fillRect/>
          </a:stretch>
        </p:blipFill>
        <p:spPr bwMode="auto">
          <a:xfrm>
            <a:off x="1828800" y="3810000"/>
            <a:ext cx="18510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1176</Words>
  <Application>Microsoft Office PowerPoint</Application>
  <PresentationFormat>On-screen Show (4:3)</PresentationFormat>
  <Paragraphs>237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ヒラギノ角ゴ Pro W3</vt:lpstr>
      <vt:lpstr>Calibri</vt:lpstr>
      <vt:lpstr>Friz Quadrata Std</vt:lpstr>
      <vt:lpstr>Blank Presentation</vt:lpstr>
      <vt:lpstr>Default Design</vt:lpstr>
      <vt:lpstr>Microsoft Office Excel Chart</vt:lpstr>
      <vt:lpstr>Slide 1</vt:lpstr>
      <vt:lpstr>Workshop Purpose</vt:lpstr>
      <vt:lpstr>Slide 3</vt:lpstr>
      <vt:lpstr>Slide 4</vt:lpstr>
      <vt:lpstr>Slide 5</vt:lpstr>
      <vt:lpstr>Agenda</vt:lpstr>
      <vt:lpstr>What is a Green Building?</vt:lpstr>
      <vt:lpstr>Slide 8</vt:lpstr>
      <vt:lpstr>Many Different Programs</vt:lpstr>
      <vt:lpstr>Existing Homes</vt:lpstr>
      <vt:lpstr>Slide 11</vt:lpstr>
      <vt:lpstr>Slide 12</vt:lpstr>
      <vt:lpstr>Home Performance with ENERGY STAR  Nationally</vt:lpstr>
      <vt:lpstr>Home Performance with ENERGY STAR  Wisconsin</vt:lpstr>
      <vt:lpstr>Participants</vt:lpstr>
      <vt:lpstr>Consumer Program Participation Paths</vt:lpstr>
      <vt:lpstr>Consultants</vt:lpstr>
      <vt:lpstr>Consultants</vt:lpstr>
      <vt:lpstr>Cash-Back Rewards</vt:lpstr>
      <vt:lpstr>Consultant Selection</vt:lpstr>
      <vt:lpstr>Consultant Program Training</vt:lpstr>
      <vt:lpstr>Consultants – After Training</vt:lpstr>
      <vt:lpstr>Consultant Services</vt:lpstr>
      <vt:lpstr>Trade Allies</vt:lpstr>
      <vt:lpstr>Trends</vt:lpstr>
      <vt:lpstr>Completion History</vt:lpstr>
      <vt:lpstr>Milwaukee Energy Efficiency Program (ME2)</vt:lpstr>
      <vt:lpstr>Certified Contractors</vt:lpstr>
      <vt:lpstr>Community Workforce Agreement Provisions</vt:lpstr>
      <vt:lpstr>Certifications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Trainings</vt:lpstr>
      <vt:lpstr>Thank You!</vt:lpstr>
    </vt:vector>
  </TitlesOfParts>
  <Company>HYC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Stoycheva</dc:creator>
  <cp:lastModifiedBy>randre</cp:lastModifiedBy>
  <cp:revision>453</cp:revision>
  <dcterms:created xsi:type="dcterms:W3CDTF">2007-04-23T14:43:41Z</dcterms:created>
  <dcterms:modified xsi:type="dcterms:W3CDTF">2010-06-03T18:31:34Z</dcterms:modified>
</cp:coreProperties>
</file>